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3" r:id="rId1"/>
    <p:sldMasterId id="2147483921" r:id="rId2"/>
    <p:sldMasterId id="2147483955" r:id="rId3"/>
    <p:sldMasterId id="2147484105" r:id="rId4"/>
    <p:sldMasterId id="2147484121" r:id="rId5"/>
    <p:sldMasterId id="2147484133" r:id="rId6"/>
    <p:sldMasterId id="2147484152" r:id="rId7"/>
  </p:sldMasterIdLst>
  <p:notesMasterIdLst>
    <p:notesMasterId r:id="rId41"/>
  </p:notesMasterIdLst>
  <p:handoutMasterIdLst>
    <p:handoutMasterId r:id="rId42"/>
  </p:handoutMasterIdLst>
  <p:sldIdLst>
    <p:sldId id="369" r:id="rId8"/>
    <p:sldId id="608" r:id="rId9"/>
    <p:sldId id="609" r:id="rId10"/>
    <p:sldId id="656" r:id="rId11"/>
    <p:sldId id="649" r:id="rId12"/>
    <p:sldId id="530" r:id="rId13"/>
    <p:sldId id="655" r:id="rId14"/>
    <p:sldId id="409" r:id="rId15"/>
    <p:sldId id="553" r:id="rId16"/>
    <p:sldId id="579" r:id="rId17"/>
    <p:sldId id="580" r:id="rId18"/>
    <p:sldId id="582" r:id="rId19"/>
    <p:sldId id="658" r:id="rId20"/>
    <p:sldId id="472" r:id="rId21"/>
    <p:sldId id="542" r:id="rId22"/>
    <p:sldId id="498" r:id="rId23"/>
    <p:sldId id="500" r:id="rId24"/>
    <p:sldId id="505" r:id="rId25"/>
    <p:sldId id="517" r:id="rId26"/>
    <p:sldId id="506" r:id="rId27"/>
    <p:sldId id="557" r:id="rId28"/>
    <p:sldId id="558" r:id="rId29"/>
    <p:sldId id="559" r:id="rId30"/>
    <p:sldId id="560" r:id="rId31"/>
    <p:sldId id="659" r:id="rId32"/>
    <p:sldId id="660" r:id="rId33"/>
    <p:sldId id="591" r:id="rId34"/>
    <p:sldId id="624" r:id="rId35"/>
    <p:sldId id="625" r:id="rId36"/>
    <p:sldId id="626" r:id="rId37"/>
    <p:sldId id="570" r:id="rId38"/>
    <p:sldId id="661" r:id="rId39"/>
    <p:sldId id="433" r:id="rId40"/>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6699FF"/>
    <a:srgbClr val="18A30D"/>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89649" autoAdjust="0"/>
  </p:normalViewPr>
  <p:slideViewPr>
    <p:cSldViewPr>
      <p:cViewPr varScale="1">
        <p:scale>
          <a:sx n="102" d="100"/>
          <a:sy n="102" d="100"/>
        </p:scale>
        <p:origin x="188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40"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B1F94D-85E6-4E4E-9756-951B61188954}" type="doc">
      <dgm:prSet loTypeId="urn:microsoft.com/office/officeart/2005/8/layout/cycle5" loCatId="cycle" qsTypeId="urn:microsoft.com/office/officeart/2005/8/quickstyle/3d1" qsCatId="3D" csTypeId="urn:microsoft.com/office/officeart/2005/8/colors/accent2_2" csCatId="accent2" phldr="1"/>
      <dgm:spPr/>
      <dgm:t>
        <a:bodyPr/>
        <a:lstStyle/>
        <a:p>
          <a:endParaRPr lang="en-US"/>
        </a:p>
      </dgm:t>
    </dgm:pt>
    <dgm:pt modelId="{DB225090-4FCB-4907-B01F-C0DB6E4B1E7C}">
      <dgm:prSet phldrT="[Text]"/>
      <dgm:spPr/>
      <dgm:t>
        <a:bodyPr/>
        <a:lstStyle/>
        <a:p>
          <a:r>
            <a:rPr lang="en-US" dirty="0"/>
            <a:t>Client</a:t>
          </a:r>
        </a:p>
      </dgm:t>
    </dgm:pt>
    <dgm:pt modelId="{3501C1DB-DFE6-4A77-84A9-9097F481E7FF}" type="parTrans" cxnId="{F5E06ABC-A183-4F75-8674-BEF62255E364}">
      <dgm:prSet/>
      <dgm:spPr/>
      <dgm:t>
        <a:bodyPr/>
        <a:lstStyle/>
        <a:p>
          <a:endParaRPr lang="en-US"/>
        </a:p>
      </dgm:t>
    </dgm:pt>
    <dgm:pt modelId="{3E947708-D8BA-49C8-B6EC-6D0D73DCDDF8}" type="sibTrans" cxnId="{F5E06ABC-A183-4F75-8674-BEF62255E364}">
      <dgm:prSet/>
      <dgm:spPr/>
      <dgm:t>
        <a:bodyPr/>
        <a:lstStyle/>
        <a:p>
          <a:endParaRPr lang="en-US"/>
        </a:p>
      </dgm:t>
    </dgm:pt>
    <dgm:pt modelId="{05CED94F-16EF-4D26-A7C1-5089BA03C468}">
      <dgm:prSet phldrT="[Text]"/>
      <dgm:spPr/>
      <dgm:t>
        <a:bodyPr/>
        <a:lstStyle/>
        <a:p>
          <a:r>
            <a:rPr lang="en-US" dirty="0"/>
            <a:t>Medical Providers</a:t>
          </a:r>
        </a:p>
      </dgm:t>
    </dgm:pt>
    <dgm:pt modelId="{166D1513-68C8-4ECE-ACA2-719AB2D9F118}" type="parTrans" cxnId="{24636A97-6564-401B-BC44-824028E4C8BD}">
      <dgm:prSet/>
      <dgm:spPr/>
      <dgm:t>
        <a:bodyPr/>
        <a:lstStyle/>
        <a:p>
          <a:endParaRPr lang="en-US"/>
        </a:p>
      </dgm:t>
    </dgm:pt>
    <dgm:pt modelId="{53C55884-AE5E-4DEC-9B55-94F19094D4BF}" type="sibTrans" cxnId="{24636A97-6564-401B-BC44-824028E4C8BD}">
      <dgm:prSet/>
      <dgm:spPr/>
      <dgm:t>
        <a:bodyPr/>
        <a:lstStyle/>
        <a:p>
          <a:endParaRPr lang="en-US"/>
        </a:p>
      </dgm:t>
    </dgm:pt>
    <dgm:pt modelId="{0C3AF326-3C98-4ED3-90F9-2871CB4F15E1}">
      <dgm:prSet phldrT="[Text]"/>
      <dgm:spPr/>
      <dgm:t>
        <a:bodyPr/>
        <a:lstStyle/>
        <a:p>
          <a:r>
            <a:rPr lang="en-US" dirty="0"/>
            <a:t>SUD Treatment</a:t>
          </a:r>
        </a:p>
      </dgm:t>
    </dgm:pt>
    <dgm:pt modelId="{60D7DA24-3083-4138-95A0-0F74B8CDE78F}" type="parTrans" cxnId="{F6B8CEA7-FBE7-4E7A-9BC6-F6B1AAC5803F}">
      <dgm:prSet/>
      <dgm:spPr/>
      <dgm:t>
        <a:bodyPr/>
        <a:lstStyle/>
        <a:p>
          <a:endParaRPr lang="en-US"/>
        </a:p>
      </dgm:t>
    </dgm:pt>
    <dgm:pt modelId="{95B0503E-A10E-4E8E-97C9-9C8C056FC567}" type="sibTrans" cxnId="{F6B8CEA7-FBE7-4E7A-9BC6-F6B1AAC5803F}">
      <dgm:prSet/>
      <dgm:spPr/>
      <dgm:t>
        <a:bodyPr/>
        <a:lstStyle/>
        <a:p>
          <a:endParaRPr lang="en-US"/>
        </a:p>
      </dgm:t>
    </dgm:pt>
    <dgm:pt modelId="{22EA5695-8E68-4FC5-95E0-DF1273603A13}" type="pres">
      <dgm:prSet presAssocID="{29B1F94D-85E6-4E4E-9756-951B61188954}" presName="cycle" presStyleCnt="0">
        <dgm:presLayoutVars>
          <dgm:dir/>
          <dgm:resizeHandles val="exact"/>
        </dgm:presLayoutVars>
      </dgm:prSet>
      <dgm:spPr/>
    </dgm:pt>
    <dgm:pt modelId="{19B5CBC1-3172-418E-BBEA-3ED67F78869E}" type="pres">
      <dgm:prSet presAssocID="{DB225090-4FCB-4907-B01F-C0DB6E4B1E7C}" presName="node" presStyleLbl="node1" presStyleIdx="0" presStyleCnt="3" custRadScaleRad="100043" custRadScaleInc="-2299">
        <dgm:presLayoutVars>
          <dgm:bulletEnabled val="1"/>
        </dgm:presLayoutVars>
      </dgm:prSet>
      <dgm:spPr/>
    </dgm:pt>
    <dgm:pt modelId="{782067F7-3E13-411C-9D99-8E68D3EE2DFA}" type="pres">
      <dgm:prSet presAssocID="{DB225090-4FCB-4907-B01F-C0DB6E4B1E7C}" presName="spNode" presStyleCnt="0"/>
      <dgm:spPr/>
    </dgm:pt>
    <dgm:pt modelId="{A8C842F3-BBAD-4CCC-8247-C12D6780CFB3}" type="pres">
      <dgm:prSet presAssocID="{3E947708-D8BA-49C8-B6EC-6D0D73DCDDF8}" presName="sibTrans" presStyleLbl="sibTrans1D1" presStyleIdx="0" presStyleCnt="3"/>
      <dgm:spPr/>
    </dgm:pt>
    <dgm:pt modelId="{86FDF445-0149-4D4E-B23F-94816749D90C}" type="pres">
      <dgm:prSet presAssocID="{05CED94F-16EF-4D26-A7C1-5089BA03C468}" presName="node" presStyleLbl="node1" presStyleIdx="1" presStyleCnt="3">
        <dgm:presLayoutVars>
          <dgm:bulletEnabled val="1"/>
        </dgm:presLayoutVars>
      </dgm:prSet>
      <dgm:spPr/>
    </dgm:pt>
    <dgm:pt modelId="{1A10EFCB-5B7A-41C9-BF43-50411BF20EE6}" type="pres">
      <dgm:prSet presAssocID="{05CED94F-16EF-4D26-A7C1-5089BA03C468}" presName="spNode" presStyleCnt="0"/>
      <dgm:spPr/>
    </dgm:pt>
    <dgm:pt modelId="{8A7A6803-2D75-429C-B465-37F5E38A1BA7}" type="pres">
      <dgm:prSet presAssocID="{53C55884-AE5E-4DEC-9B55-94F19094D4BF}" presName="sibTrans" presStyleLbl="sibTrans1D1" presStyleIdx="1" presStyleCnt="3"/>
      <dgm:spPr/>
    </dgm:pt>
    <dgm:pt modelId="{28E87616-7C6E-454C-A77A-6F3DAC0CC045}" type="pres">
      <dgm:prSet presAssocID="{0C3AF326-3C98-4ED3-90F9-2871CB4F15E1}" presName="node" presStyleLbl="node1" presStyleIdx="2" presStyleCnt="3" custScaleX="104517" custScaleY="104982">
        <dgm:presLayoutVars>
          <dgm:bulletEnabled val="1"/>
        </dgm:presLayoutVars>
      </dgm:prSet>
      <dgm:spPr/>
    </dgm:pt>
    <dgm:pt modelId="{53B75798-E51B-47A1-985C-ADA7C08A9A65}" type="pres">
      <dgm:prSet presAssocID="{0C3AF326-3C98-4ED3-90F9-2871CB4F15E1}" presName="spNode" presStyleCnt="0"/>
      <dgm:spPr/>
    </dgm:pt>
    <dgm:pt modelId="{B4B39FA1-2DD8-467B-8AAF-61CA363F3B1A}" type="pres">
      <dgm:prSet presAssocID="{95B0503E-A10E-4E8E-97C9-9C8C056FC567}" presName="sibTrans" presStyleLbl="sibTrans1D1" presStyleIdx="2" presStyleCnt="3"/>
      <dgm:spPr/>
    </dgm:pt>
  </dgm:ptLst>
  <dgm:cxnLst>
    <dgm:cxn modelId="{24636A97-6564-401B-BC44-824028E4C8BD}" srcId="{29B1F94D-85E6-4E4E-9756-951B61188954}" destId="{05CED94F-16EF-4D26-A7C1-5089BA03C468}" srcOrd="1" destOrd="0" parTransId="{166D1513-68C8-4ECE-ACA2-719AB2D9F118}" sibTransId="{53C55884-AE5E-4DEC-9B55-94F19094D4BF}"/>
    <dgm:cxn modelId="{0070DEBB-0714-48CE-A463-E4FD64B87905}" type="presOf" srcId="{3E947708-D8BA-49C8-B6EC-6D0D73DCDDF8}" destId="{A8C842F3-BBAD-4CCC-8247-C12D6780CFB3}" srcOrd="0" destOrd="0" presId="urn:microsoft.com/office/officeart/2005/8/layout/cycle5"/>
    <dgm:cxn modelId="{B8D4A06F-EBD7-4503-95EC-C30A76F7308A}" type="presOf" srcId="{95B0503E-A10E-4E8E-97C9-9C8C056FC567}" destId="{B4B39FA1-2DD8-467B-8AAF-61CA363F3B1A}" srcOrd="0" destOrd="0" presId="urn:microsoft.com/office/officeart/2005/8/layout/cycle5"/>
    <dgm:cxn modelId="{F6B8CEA7-FBE7-4E7A-9BC6-F6B1AAC5803F}" srcId="{29B1F94D-85E6-4E4E-9756-951B61188954}" destId="{0C3AF326-3C98-4ED3-90F9-2871CB4F15E1}" srcOrd="2" destOrd="0" parTransId="{60D7DA24-3083-4138-95A0-0F74B8CDE78F}" sibTransId="{95B0503E-A10E-4E8E-97C9-9C8C056FC567}"/>
    <dgm:cxn modelId="{FB974A20-280D-4BF9-B7F6-D6D2DD8C0760}" type="presOf" srcId="{53C55884-AE5E-4DEC-9B55-94F19094D4BF}" destId="{8A7A6803-2D75-429C-B465-37F5E38A1BA7}" srcOrd="0" destOrd="0" presId="urn:microsoft.com/office/officeart/2005/8/layout/cycle5"/>
    <dgm:cxn modelId="{F5E06ABC-A183-4F75-8674-BEF62255E364}" srcId="{29B1F94D-85E6-4E4E-9756-951B61188954}" destId="{DB225090-4FCB-4907-B01F-C0DB6E4B1E7C}" srcOrd="0" destOrd="0" parTransId="{3501C1DB-DFE6-4A77-84A9-9097F481E7FF}" sibTransId="{3E947708-D8BA-49C8-B6EC-6D0D73DCDDF8}"/>
    <dgm:cxn modelId="{0FBD2673-ACDB-494D-90F8-78BBA61A2E06}" type="presOf" srcId="{DB225090-4FCB-4907-B01F-C0DB6E4B1E7C}" destId="{19B5CBC1-3172-418E-BBEA-3ED67F78869E}" srcOrd="0" destOrd="0" presId="urn:microsoft.com/office/officeart/2005/8/layout/cycle5"/>
    <dgm:cxn modelId="{38A7DBA4-798C-4D86-99E9-42F4644C314B}" type="presOf" srcId="{05CED94F-16EF-4D26-A7C1-5089BA03C468}" destId="{86FDF445-0149-4D4E-B23F-94816749D90C}" srcOrd="0" destOrd="0" presId="urn:microsoft.com/office/officeart/2005/8/layout/cycle5"/>
    <dgm:cxn modelId="{CD6FC16F-9CB4-42C8-9E80-69C8CA678D76}" type="presOf" srcId="{29B1F94D-85E6-4E4E-9756-951B61188954}" destId="{22EA5695-8E68-4FC5-95E0-DF1273603A13}" srcOrd="0" destOrd="0" presId="urn:microsoft.com/office/officeart/2005/8/layout/cycle5"/>
    <dgm:cxn modelId="{40A75CEF-AD68-4446-9841-74507E51BE37}" type="presOf" srcId="{0C3AF326-3C98-4ED3-90F9-2871CB4F15E1}" destId="{28E87616-7C6E-454C-A77A-6F3DAC0CC045}" srcOrd="0" destOrd="0" presId="urn:microsoft.com/office/officeart/2005/8/layout/cycle5"/>
    <dgm:cxn modelId="{8317FD2A-DE2D-422A-8E97-954097AA7DC6}" type="presParOf" srcId="{22EA5695-8E68-4FC5-95E0-DF1273603A13}" destId="{19B5CBC1-3172-418E-BBEA-3ED67F78869E}" srcOrd="0" destOrd="0" presId="urn:microsoft.com/office/officeart/2005/8/layout/cycle5"/>
    <dgm:cxn modelId="{CD89BC0C-AD50-4AF4-BC51-1033E7F6A7B0}" type="presParOf" srcId="{22EA5695-8E68-4FC5-95E0-DF1273603A13}" destId="{782067F7-3E13-411C-9D99-8E68D3EE2DFA}" srcOrd="1" destOrd="0" presId="urn:microsoft.com/office/officeart/2005/8/layout/cycle5"/>
    <dgm:cxn modelId="{F92930DD-A91B-49B0-A79F-F0C746DFBA67}" type="presParOf" srcId="{22EA5695-8E68-4FC5-95E0-DF1273603A13}" destId="{A8C842F3-BBAD-4CCC-8247-C12D6780CFB3}" srcOrd="2" destOrd="0" presId="urn:microsoft.com/office/officeart/2005/8/layout/cycle5"/>
    <dgm:cxn modelId="{D1DB30F9-6662-4B60-A621-B42EB68A60DE}" type="presParOf" srcId="{22EA5695-8E68-4FC5-95E0-DF1273603A13}" destId="{86FDF445-0149-4D4E-B23F-94816749D90C}" srcOrd="3" destOrd="0" presId="urn:microsoft.com/office/officeart/2005/8/layout/cycle5"/>
    <dgm:cxn modelId="{B711582D-0D5E-4404-BF3B-CD3AA0E65750}" type="presParOf" srcId="{22EA5695-8E68-4FC5-95E0-DF1273603A13}" destId="{1A10EFCB-5B7A-41C9-BF43-50411BF20EE6}" srcOrd="4" destOrd="0" presId="urn:microsoft.com/office/officeart/2005/8/layout/cycle5"/>
    <dgm:cxn modelId="{EE067D5F-6203-4B77-AB42-CB43470D62BA}" type="presParOf" srcId="{22EA5695-8E68-4FC5-95E0-DF1273603A13}" destId="{8A7A6803-2D75-429C-B465-37F5E38A1BA7}" srcOrd="5" destOrd="0" presId="urn:microsoft.com/office/officeart/2005/8/layout/cycle5"/>
    <dgm:cxn modelId="{224CB087-DE58-4237-95AD-88BD61218E48}" type="presParOf" srcId="{22EA5695-8E68-4FC5-95E0-DF1273603A13}" destId="{28E87616-7C6E-454C-A77A-6F3DAC0CC045}" srcOrd="6" destOrd="0" presId="urn:microsoft.com/office/officeart/2005/8/layout/cycle5"/>
    <dgm:cxn modelId="{37C2EE39-DC4D-4B05-9D7A-6215F98691F2}" type="presParOf" srcId="{22EA5695-8E68-4FC5-95E0-DF1273603A13}" destId="{53B75798-E51B-47A1-985C-ADA7C08A9A65}" srcOrd="7" destOrd="0" presId="urn:microsoft.com/office/officeart/2005/8/layout/cycle5"/>
    <dgm:cxn modelId="{D8AD581A-E172-4DC0-B1B7-210037558DE4}" type="presParOf" srcId="{22EA5695-8E68-4FC5-95E0-DF1273603A13}" destId="{B4B39FA1-2DD8-467B-8AAF-61CA363F3B1A}"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5CBC1-3172-418E-BBEA-3ED67F78869E}">
      <dsp:nvSpPr>
        <dsp:cNvPr id="0" name=""/>
        <dsp:cNvSpPr/>
      </dsp:nvSpPr>
      <dsp:spPr>
        <a:xfrm>
          <a:off x="1851455" y="659"/>
          <a:ext cx="1622598" cy="105468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p>
      </dsp:txBody>
      <dsp:txXfrm>
        <a:off x="1851455" y="659"/>
        <a:ext cx="1622598" cy="1054689"/>
      </dsp:txXfrm>
    </dsp:sp>
    <dsp:sp modelId="{A8C842F3-BBAD-4CCC-8247-C12D6780CFB3}">
      <dsp:nvSpPr>
        <dsp:cNvPr id="0" name=""/>
        <dsp:cNvSpPr/>
      </dsp:nvSpPr>
      <dsp:spPr>
        <a:xfrm>
          <a:off x="1279837" y="527754"/>
          <a:ext cx="2811141" cy="2811141"/>
        </a:xfrm>
        <a:custGeom>
          <a:avLst/>
          <a:gdLst/>
          <a:ahLst/>
          <a:cxnLst/>
          <a:rect l="0" t="0" r="0" b="0"/>
          <a:pathLst>
            <a:path>
              <a:moveTo>
                <a:pt x="2418647" y="431248"/>
              </a:moveTo>
              <a:arcTo wR="1405570" hR="1405570" stAng="18967029" swAng="2345673"/>
            </a:path>
          </a:pathLst>
        </a:custGeom>
        <a:noFill/>
        <a:ln w="9525"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86FDF445-0149-4D4E-B23F-94816749D90C}">
      <dsp:nvSpPr>
        <dsp:cNvPr id="0" name=""/>
        <dsp:cNvSpPr/>
      </dsp:nvSpPr>
      <dsp:spPr>
        <a:xfrm>
          <a:off x="3091283" y="2109438"/>
          <a:ext cx="1622598" cy="105468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Medical Providers</a:t>
          </a:r>
        </a:p>
      </dsp:txBody>
      <dsp:txXfrm>
        <a:off x="3091283" y="2109438"/>
        <a:ext cx="1622598" cy="1054689"/>
      </dsp:txXfrm>
    </dsp:sp>
    <dsp:sp modelId="{8A7A6803-2D75-429C-B465-37F5E38A1BA7}">
      <dsp:nvSpPr>
        <dsp:cNvPr id="0" name=""/>
        <dsp:cNvSpPr/>
      </dsp:nvSpPr>
      <dsp:spPr>
        <a:xfrm>
          <a:off x="1279752" y="528427"/>
          <a:ext cx="2811141" cy="2811141"/>
        </a:xfrm>
        <a:custGeom>
          <a:avLst/>
          <a:gdLst/>
          <a:ahLst/>
          <a:cxnLst/>
          <a:rect l="0" t="0" r="0" b="0"/>
          <a:pathLst>
            <a:path>
              <a:moveTo>
                <a:pt x="1845747" y="2740439"/>
              </a:moveTo>
              <a:arcTo wR="1405570" hR="1405570" stAng="4304993" swAng="2052159"/>
            </a:path>
          </a:pathLst>
        </a:custGeom>
        <a:noFill/>
        <a:ln w="9525"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28E87616-7C6E-454C-A77A-6F3DAC0CC045}">
      <dsp:nvSpPr>
        <dsp:cNvPr id="0" name=""/>
        <dsp:cNvSpPr/>
      </dsp:nvSpPr>
      <dsp:spPr>
        <a:xfrm>
          <a:off x="620117" y="2083166"/>
          <a:ext cx="1695891" cy="1107233"/>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SUD Treatment</a:t>
          </a:r>
        </a:p>
      </dsp:txBody>
      <dsp:txXfrm>
        <a:off x="620117" y="2083166"/>
        <a:ext cx="1695891" cy="1107233"/>
      </dsp:txXfrm>
    </dsp:sp>
    <dsp:sp modelId="{B4B39FA1-2DD8-467B-8AAF-61CA363F3B1A}">
      <dsp:nvSpPr>
        <dsp:cNvPr id="0" name=""/>
        <dsp:cNvSpPr/>
      </dsp:nvSpPr>
      <dsp:spPr>
        <a:xfrm>
          <a:off x="1279678" y="527731"/>
          <a:ext cx="2811141" cy="2811141"/>
        </a:xfrm>
        <a:custGeom>
          <a:avLst/>
          <a:gdLst/>
          <a:ahLst/>
          <a:cxnLst/>
          <a:rect l="0" t="0" r="0" b="0"/>
          <a:pathLst>
            <a:path>
              <a:moveTo>
                <a:pt x="5992" y="1275914"/>
              </a:moveTo>
              <a:arcTo wR="1405570" hR="1405570" stAng="11117565" swAng="2214542"/>
            </a:path>
          </a:pathLst>
        </a:custGeom>
        <a:noFill/>
        <a:ln w="9525" cap="flat" cmpd="sng" algn="ctr">
          <a:solidFill>
            <a:schemeClr val="accent2">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2876" tIns="46438" rIns="92876" bIns="46438" numCol="1" anchor="t" anchorCtr="0" compatLnSpc="1">
            <a:prstTxWarp prst="textNoShape">
              <a:avLst/>
            </a:prstTxWarp>
          </a:bodyPr>
          <a:lstStyle>
            <a:lvl1pPr>
              <a:defRPr sz="1200">
                <a:latin typeface="Arial" charset="0"/>
              </a:defRPr>
            </a:lvl1pPr>
          </a:lstStyle>
          <a:p>
            <a:pPr>
              <a:defRPr/>
            </a:pPr>
            <a:endParaRPr lang="en-US"/>
          </a:p>
        </p:txBody>
      </p:sp>
      <p:sp>
        <p:nvSpPr>
          <p:cNvPr id="75779" name="Rectangle 3"/>
          <p:cNvSpPr>
            <a:spLocks noGrp="1" noChangeArrowheads="1"/>
          </p:cNvSpPr>
          <p:nvPr>
            <p:ph type="dt" sz="quarter" idx="1"/>
          </p:nvPr>
        </p:nvSpPr>
        <p:spPr bwMode="auto">
          <a:xfrm>
            <a:off x="3972560" y="0"/>
            <a:ext cx="3037840" cy="465138"/>
          </a:xfrm>
          <a:prstGeom prst="rect">
            <a:avLst/>
          </a:prstGeom>
          <a:noFill/>
          <a:ln w="9525">
            <a:noFill/>
            <a:miter lim="800000"/>
            <a:headEnd/>
            <a:tailEnd/>
          </a:ln>
          <a:effectLst/>
        </p:spPr>
        <p:txBody>
          <a:bodyPr vert="horz" wrap="square" lIns="92876" tIns="46438" rIns="92876" bIns="46438" numCol="1" anchor="t" anchorCtr="0" compatLnSpc="1">
            <a:prstTxWarp prst="textNoShape">
              <a:avLst/>
            </a:prstTxWarp>
          </a:bodyPr>
          <a:lstStyle>
            <a:lvl1pPr algn="r">
              <a:defRPr sz="1200">
                <a:latin typeface="Arial" charset="0"/>
              </a:defRPr>
            </a:lvl1pPr>
          </a:lstStyle>
          <a:p>
            <a:pPr>
              <a:defRPr/>
            </a:pPr>
            <a:endParaRPr lang="en-US"/>
          </a:p>
        </p:txBody>
      </p:sp>
      <p:sp>
        <p:nvSpPr>
          <p:cNvPr id="75780" name="Rectangle 4"/>
          <p:cNvSpPr>
            <a:spLocks noGrp="1" noChangeArrowheads="1"/>
          </p:cNvSpPr>
          <p:nvPr>
            <p:ph type="ftr" sz="quarter" idx="2"/>
          </p:nvPr>
        </p:nvSpPr>
        <p:spPr bwMode="auto">
          <a:xfrm>
            <a:off x="0" y="8831263"/>
            <a:ext cx="3037840" cy="465137"/>
          </a:xfrm>
          <a:prstGeom prst="rect">
            <a:avLst/>
          </a:prstGeom>
          <a:noFill/>
          <a:ln w="9525">
            <a:noFill/>
            <a:miter lim="800000"/>
            <a:headEnd/>
            <a:tailEnd/>
          </a:ln>
          <a:effectLst/>
        </p:spPr>
        <p:txBody>
          <a:bodyPr vert="horz" wrap="square" lIns="92876" tIns="46438" rIns="92876" bIns="46438" numCol="1" anchor="b" anchorCtr="0" compatLnSpc="1">
            <a:prstTxWarp prst="textNoShape">
              <a:avLst/>
            </a:prstTxWarp>
          </a:bodyPr>
          <a:lstStyle>
            <a:lvl1pPr>
              <a:defRPr sz="1200">
                <a:latin typeface="Arial" charset="0"/>
              </a:defRPr>
            </a:lvl1pPr>
          </a:lstStyle>
          <a:p>
            <a:pPr>
              <a:defRPr/>
            </a:pPr>
            <a:endParaRPr lang="en-US"/>
          </a:p>
        </p:txBody>
      </p:sp>
      <p:sp>
        <p:nvSpPr>
          <p:cNvPr id="75781" name="Rectangle 5"/>
          <p:cNvSpPr>
            <a:spLocks noGrp="1" noChangeArrowheads="1"/>
          </p:cNvSpPr>
          <p:nvPr>
            <p:ph type="sldNum" sz="quarter" idx="3"/>
          </p:nvPr>
        </p:nvSpPr>
        <p:spPr bwMode="auto">
          <a:xfrm>
            <a:off x="3972560" y="8831263"/>
            <a:ext cx="3037840" cy="465137"/>
          </a:xfrm>
          <a:prstGeom prst="rect">
            <a:avLst/>
          </a:prstGeom>
          <a:noFill/>
          <a:ln w="9525">
            <a:noFill/>
            <a:miter lim="800000"/>
            <a:headEnd/>
            <a:tailEnd/>
          </a:ln>
          <a:effectLst/>
        </p:spPr>
        <p:txBody>
          <a:bodyPr vert="horz" wrap="square" lIns="92876" tIns="46438" rIns="92876" bIns="46438" numCol="1" anchor="b" anchorCtr="0" compatLnSpc="1">
            <a:prstTxWarp prst="textNoShape">
              <a:avLst/>
            </a:prstTxWarp>
          </a:bodyPr>
          <a:lstStyle>
            <a:lvl1pPr algn="r">
              <a:defRPr sz="1200">
                <a:latin typeface="Arial" charset="0"/>
              </a:defRPr>
            </a:lvl1pPr>
          </a:lstStyle>
          <a:p>
            <a:pPr>
              <a:defRPr/>
            </a:pPr>
            <a:fld id="{86BA2344-4A8C-4FEE-BEB5-664698B09BBC}" type="slidenum">
              <a:rPr lang="en-US"/>
              <a:pPr>
                <a:defRPr/>
              </a:pPr>
              <a:t>‹#›</a:t>
            </a:fld>
            <a:endParaRPr lang="en-US"/>
          </a:p>
        </p:txBody>
      </p:sp>
    </p:spTree>
    <p:extLst>
      <p:ext uri="{BB962C8B-B14F-4D97-AF65-F5344CB8AC3E}">
        <p14:creationId xmlns:p14="http://schemas.microsoft.com/office/powerpoint/2010/main" val="3904555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2876" tIns="46438" rIns="92876" bIns="46438"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4819" name="Rectangle 3"/>
          <p:cNvSpPr>
            <a:spLocks noGrp="1" noChangeArrowheads="1"/>
          </p:cNvSpPr>
          <p:nvPr>
            <p:ph type="dt" idx="1"/>
          </p:nvPr>
        </p:nvSpPr>
        <p:spPr bwMode="auto">
          <a:xfrm>
            <a:off x="3970938" y="0"/>
            <a:ext cx="3037840" cy="465138"/>
          </a:xfrm>
          <a:prstGeom prst="rect">
            <a:avLst/>
          </a:prstGeom>
          <a:noFill/>
          <a:ln w="9525">
            <a:noFill/>
            <a:miter lim="800000"/>
            <a:headEnd/>
            <a:tailEnd/>
          </a:ln>
          <a:effectLst/>
        </p:spPr>
        <p:txBody>
          <a:bodyPr vert="horz" wrap="square" lIns="92876" tIns="46438" rIns="92876" bIns="46438"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701040" y="4416425"/>
            <a:ext cx="5608320" cy="4183063"/>
          </a:xfrm>
          <a:prstGeom prst="rect">
            <a:avLst/>
          </a:prstGeom>
          <a:noFill/>
          <a:ln w="9525">
            <a:noFill/>
            <a:miter lim="800000"/>
            <a:headEnd/>
            <a:tailEnd/>
          </a:ln>
          <a:effectLst/>
        </p:spPr>
        <p:txBody>
          <a:bodyPr vert="horz" wrap="square" lIns="92876" tIns="46438" rIns="92876" bIns="464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4822" name="Rectangle 6"/>
          <p:cNvSpPr>
            <a:spLocks noGrp="1" noChangeArrowheads="1"/>
          </p:cNvSpPr>
          <p:nvPr>
            <p:ph type="ftr" sz="quarter" idx="4"/>
          </p:nvPr>
        </p:nvSpPr>
        <p:spPr bwMode="auto">
          <a:xfrm>
            <a:off x="0" y="8829675"/>
            <a:ext cx="3037840" cy="465138"/>
          </a:xfrm>
          <a:prstGeom prst="rect">
            <a:avLst/>
          </a:prstGeom>
          <a:noFill/>
          <a:ln w="9525">
            <a:noFill/>
            <a:miter lim="800000"/>
            <a:headEnd/>
            <a:tailEnd/>
          </a:ln>
          <a:effectLst/>
        </p:spPr>
        <p:txBody>
          <a:bodyPr vert="horz" wrap="square" lIns="92876" tIns="46438" rIns="92876" bIns="46438"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4823" name="Rectangle 7"/>
          <p:cNvSpPr>
            <a:spLocks noGrp="1" noChangeArrowheads="1"/>
          </p:cNvSpPr>
          <p:nvPr>
            <p:ph type="sldNum" sz="quarter" idx="5"/>
          </p:nvPr>
        </p:nvSpPr>
        <p:spPr bwMode="auto">
          <a:xfrm>
            <a:off x="3970938" y="8829675"/>
            <a:ext cx="3037840" cy="465138"/>
          </a:xfrm>
          <a:prstGeom prst="rect">
            <a:avLst/>
          </a:prstGeom>
          <a:noFill/>
          <a:ln w="9525">
            <a:noFill/>
            <a:miter lim="800000"/>
            <a:headEnd/>
            <a:tailEnd/>
          </a:ln>
          <a:effectLst/>
        </p:spPr>
        <p:txBody>
          <a:bodyPr vert="horz" wrap="square" lIns="92876" tIns="46438" rIns="92876" bIns="46438" numCol="1" anchor="b" anchorCtr="0" compatLnSpc="1">
            <a:prstTxWarp prst="textNoShape">
              <a:avLst/>
            </a:prstTxWarp>
          </a:bodyPr>
          <a:lstStyle>
            <a:lvl1pPr algn="r" eaLnBrk="1" hangingPunct="1">
              <a:defRPr sz="1200">
                <a:latin typeface="Arial" charset="0"/>
              </a:defRPr>
            </a:lvl1pPr>
          </a:lstStyle>
          <a:p>
            <a:pPr>
              <a:defRPr/>
            </a:pPr>
            <a:fld id="{906C9A7F-55F9-4ECB-99F4-98780DF46721}" type="slidenum">
              <a:rPr lang="en-US"/>
              <a:pPr>
                <a:defRPr/>
              </a:pPr>
              <a:t>‹#›</a:t>
            </a:fld>
            <a:endParaRPr lang="en-US"/>
          </a:p>
        </p:txBody>
      </p:sp>
    </p:spTree>
    <p:extLst>
      <p:ext uri="{BB962C8B-B14F-4D97-AF65-F5344CB8AC3E}">
        <p14:creationId xmlns:p14="http://schemas.microsoft.com/office/powerpoint/2010/main" val="582976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6C9A7F-55F9-4ECB-99F4-98780DF46721}" type="slidenum">
              <a:rPr lang="en-US" smtClean="0"/>
              <a:pPr>
                <a:defRPr/>
              </a:pPr>
              <a:t>1</a:t>
            </a:fld>
            <a:endParaRPr lang="en-US"/>
          </a:p>
        </p:txBody>
      </p:sp>
    </p:spTree>
    <p:extLst>
      <p:ext uri="{BB962C8B-B14F-4D97-AF65-F5344CB8AC3E}">
        <p14:creationId xmlns:p14="http://schemas.microsoft.com/office/powerpoint/2010/main" val="1002993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21709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C43E5028-0DFD-48B8-B2FF-C76CA0CC0E51}" type="slidenum">
              <a:rPr lang="en-US" altLang="en-US" smtClean="0">
                <a:solidFill>
                  <a:srgbClr val="000000"/>
                </a:solidFill>
                <a:latin typeface="Arial" pitchFamily="34" charset="0"/>
              </a:rPr>
              <a:pPr eaLnBrk="1" hangingPunct="1">
                <a:defRPr/>
              </a:pPr>
              <a:t>28</a:t>
            </a:fld>
            <a:endParaRPr lang="en-US" altLang="en-US">
              <a:solidFill>
                <a:srgbClr val="000000"/>
              </a:solidFill>
              <a:latin typeface="Arial" pitchFamily="34" charset="0"/>
            </a:endParaRPr>
          </a:p>
        </p:txBody>
      </p:sp>
    </p:spTree>
    <p:extLst>
      <p:ext uri="{BB962C8B-B14F-4D97-AF65-F5344CB8AC3E}">
        <p14:creationId xmlns:p14="http://schemas.microsoft.com/office/powerpoint/2010/main" val="3201799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6EC11B84-65B0-4225-80B6-93498AB57F03}" type="slidenum">
              <a:rPr lang="en-US" smtClean="0">
                <a:solidFill>
                  <a:srgbClr val="000000"/>
                </a:solidFill>
              </a:rPr>
              <a:pPr/>
              <a:t>31</a:t>
            </a:fld>
            <a:endParaRPr lang="en-US" dirty="0">
              <a:solidFill>
                <a:srgbClr val="000000"/>
              </a:solidFill>
            </a:endParaRPr>
          </a:p>
        </p:txBody>
      </p:sp>
    </p:spTree>
    <p:extLst>
      <p:ext uri="{BB962C8B-B14F-4D97-AF65-F5344CB8AC3E}">
        <p14:creationId xmlns:p14="http://schemas.microsoft.com/office/powerpoint/2010/main" val="3273625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6EC11B84-65B0-4225-80B6-93498AB57F03}" type="slidenum">
              <a:rPr lang="en-US" smtClean="0">
                <a:solidFill>
                  <a:srgbClr val="000000"/>
                </a:solidFill>
              </a:rPr>
              <a:pPr/>
              <a:t>32</a:t>
            </a:fld>
            <a:endParaRPr lang="en-US" dirty="0">
              <a:solidFill>
                <a:srgbClr val="000000"/>
              </a:solidFill>
            </a:endParaRPr>
          </a:p>
        </p:txBody>
      </p:sp>
    </p:spTree>
    <p:extLst>
      <p:ext uri="{BB962C8B-B14F-4D97-AF65-F5344CB8AC3E}">
        <p14:creationId xmlns:p14="http://schemas.microsoft.com/office/powerpoint/2010/main" val="3273625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6C9A7F-55F9-4ECB-99F4-98780DF46721}" type="slidenum">
              <a:rPr lang="en-US" smtClean="0">
                <a:solidFill>
                  <a:prstClr val="black"/>
                </a:solidFill>
              </a:rPr>
              <a:pPr>
                <a:defRPr/>
              </a:pPr>
              <a:t>33</a:t>
            </a:fld>
            <a:endParaRPr lang="en-US">
              <a:solidFill>
                <a:prstClr val="black"/>
              </a:solidFill>
            </a:endParaRPr>
          </a:p>
        </p:txBody>
      </p:sp>
    </p:spTree>
    <p:extLst>
      <p:ext uri="{BB962C8B-B14F-4D97-AF65-F5344CB8AC3E}">
        <p14:creationId xmlns:p14="http://schemas.microsoft.com/office/powerpoint/2010/main" val="1040974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6C9A7F-55F9-4ECB-99F4-98780DF46721}" type="slidenum">
              <a:rPr lang="en-US" smtClean="0"/>
              <a:pPr>
                <a:defRPr/>
              </a:pPr>
              <a:t>4</a:t>
            </a:fld>
            <a:endParaRPr lang="en-US"/>
          </a:p>
        </p:txBody>
      </p:sp>
    </p:spTree>
    <p:extLst>
      <p:ext uri="{BB962C8B-B14F-4D97-AF65-F5344CB8AC3E}">
        <p14:creationId xmlns:p14="http://schemas.microsoft.com/office/powerpoint/2010/main" val="97667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6C9A7F-55F9-4ECB-99F4-98780DF46721}" type="slidenum">
              <a:rPr lang="en-US" smtClean="0">
                <a:solidFill>
                  <a:srgbClr val="000000"/>
                </a:solidFill>
              </a:rPr>
              <a:pPr>
                <a:defRPr/>
              </a:pPr>
              <a:t>5</a:t>
            </a:fld>
            <a:endParaRPr lang="en-US">
              <a:solidFill>
                <a:srgbClr val="000000"/>
              </a:solidFill>
            </a:endParaRPr>
          </a:p>
        </p:txBody>
      </p:sp>
    </p:spTree>
    <p:extLst>
      <p:ext uri="{BB962C8B-B14F-4D97-AF65-F5344CB8AC3E}">
        <p14:creationId xmlns:p14="http://schemas.microsoft.com/office/powerpoint/2010/main" val="999402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6C9A7F-55F9-4ECB-99F4-98780DF46721}" type="slidenum">
              <a:rPr lang="en-US" smtClean="0"/>
              <a:pPr>
                <a:defRPr/>
              </a:pPr>
              <a:t>8</a:t>
            </a:fld>
            <a:endParaRPr lang="en-US"/>
          </a:p>
        </p:txBody>
      </p:sp>
    </p:spTree>
    <p:extLst>
      <p:ext uri="{BB962C8B-B14F-4D97-AF65-F5344CB8AC3E}">
        <p14:creationId xmlns:p14="http://schemas.microsoft.com/office/powerpoint/2010/main" val="730999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F32CA882-1114-4200-B429-2D6601D648E3}" type="slidenum">
              <a:rPr lang="en-US" altLang="en-US" smtClean="0">
                <a:cs typeface="Arial" pitchFamily="34" charset="0"/>
              </a:rPr>
              <a:pPr eaLnBrk="1" hangingPunct="1">
                <a:spcBef>
                  <a:spcPct val="0"/>
                </a:spcBef>
              </a:pPr>
              <a:t>14</a:t>
            </a:fld>
            <a:endParaRPr lang="en-US" altLang="en-US">
              <a:cs typeface="Arial" pitchFamily="34"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altLang="en-US">
                <a:latin typeface="Arial" pitchFamily="34" charset="0"/>
              </a:rPr>
              <a:t>_______________________________________________________</a:t>
            </a:r>
          </a:p>
          <a:p>
            <a:pPr algn="ctr" eaLnBrk="1" hangingPunct="1"/>
            <a:endParaRPr lang="en-US" altLang="en-US">
              <a:latin typeface="Arial" pitchFamily="34" charset="0"/>
            </a:endParaRPr>
          </a:p>
          <a:p>
            <a:pPr algn="ctr" eaLnBrk="1" hangingPunct="1"/>
            <a:r>
              <a:rPr lang="en-US" altLang="en-US">
                <a:latin typeface="Arial" pitchFamily="34" charset="0"/>
              </a:rPr>
              <a:t>_______________________________________________________</a:t>
            </a:r>
          </a:p>
          <a:p>
            <a:pPr algn="ctr" eaLnBrk="1" hangingPunct="1"/>
            <a:endParaRPr lang="en-US" altLang="en-US">
              <a:latin typeface="Arial" pitchFamily="34" charset="0"/>
            </a:endParaRPr>
          </a:p>
          <a:p>
            <a:pPr algn="ctr" eaLnBrk="1" hangingPunct="1"/>
            <a:r>
              <a:rPr lang="en-US" altLang="en-US">
                <a:latin typeface="Arial" pitchFamily="34" charset="0"/>
              </a:rPr>
              <a:t>_______________________________________________________</a:t>
            </a:r>
          </a:p>
          <a:p>
            <a:pPr algn="ctr" eaLnBrk="1" hangingPunct="1"/>
            <a:endParaRPr lang="en-US" altLang="en-US">
              <a:latin typeface="Arial" pitchFamily="34" charset="0"/>
            </a:endParaRPr>
          </a:p>
          <a:p>
            <a:pPr algn="ctr" eaLnBrk="1" hangingPunct="1"/>
            <a:r>
              <a:rPr lang="en-US" altLang="en-US">
                <a:latin typeface="Arial" pitchFamily="34" charset="0"/>
              </a:rPr>
              <a:t>_______________________________________________________</a:t>
            </a:r>
          </a:p>
          <a:p>
            <a:pPr algn="ctr" eaLnBrk="1" hangingPunct="1"/>
            <a:endParaRPr lang="en-US" altLang="en-US">
              <a:latin typeface="Arial" pitchFamily="34" charset="0"/>
            </a:endParaRPr>
          </a:p>
          <a:p>
            <a:pPr algn="ctr" eaLnBrk="1" hangingPunct="1"/>
            <a:r>
              <a:rPr lang="en-US" altLang="en-US">
                <a:latin typeface="Arial" pitchFamily="34" charset="0"/>
              </a:rPr>
              <a:t>_______________________________________________________</a:t>
            </a:r>
          </a:p>
          <a:p>
            <a:pPr algn="ctr" eaLnBrk="1" hangingPunct="1"/>
            <a:endParaRPr lang="en-US" altLang="en-US">
              <a:latin typeface="Arial" pitchFamily="34" charset="0"/>
            </a:endParaRPr>
          </a:p>
          <a:p>
            <a:pPr algn="ctr" eaLnBrk="1" hangingPunct="1"/>
            <a:r>
              <a:rPr lang="en-US" altLang="en-US">
                <a:latin typeface="Arial" pitchFamily="34" charset="0"/>
              </a:rPr>
              <a:t>_______________________________________________________</a:t>
            </a:r>
          </a:p>
          <a:p>
            <a:pPr algn="ctr" eaLnBrk="1" hangingPunct="1"/>
            <a:endParaRPr lang="en-US" altLang="en-US">
              <a:latin typeface="Arial" pitchFamily="34" charset="0"/>
            </a:endParaRPr>
          </a:p>
          <a:p>
            <a:pPr algn="ctr" eaLnBrk="1" hangingPunct="1"/>
            <a:r>
              <a:rPr lang="en-US" altLang="en-US">
                <a:latin typeface="Arial" pitchFamily="34" charset="0"/>
              </a:rPr>
              <a:t>_______________________________________________________</a:t>
            </a:r>
          </a:p>
          <a:p>
            <a:pPr algn="ctr" eaLnBrk="1" hangingPunct="1"/>
            <a:endParaRPr lang="en-US" altLang="en-US">
              <a:latin typeface="Arial" pitchFamily="34" charset="0"/>
            </a:endParaRPr>
          </a:p>
          <a:p>
            <a:pPr algn="ctr" eaLnBrk="1" hangingPunct="1"/>
            <a:r>
              <a:rPr lang="en-US" altLang="en-US">
                <a:latin typeface="Arial" pitchFamily="34" charset="0"/>
              </a:rPr>
              <a:t>_______________________________________________________</a:t>
            </a:r>
          </a:p>
          <a:p>
            <a:pPr eaLnBrk="1" hangingPunct="1"/>
            <a:endParaRPr lang="en-US" altLang="en-US">
              <a:latin typeface="Arial" pitchFamily="34" charset="0"/>
            </a:endParaRPr>
          </a:p>
          <a:p>
            <a:pPr eaLnBrk="1" hangingPunct="1"/>
            <a:endParaRPr lang="en-US" altLang="en-US">
              <a:latin typeface="Arial" pitchFamily="34" charset="0"/>
            </a:endParaRPr>
          </a:p>
        </p:txBody>
      </p:sp>
    </p:spTree>
    <p:extLst>
      <p:ext uri="{BB962C8B-B14F-4D97-AF65-F5344CB8AC3E}">
        <p14:creationId xmlns:p14="http://schemas.microsoft.com/office/powerpoint/2010/main" val="586528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39E3EE7B-E635-4BDB-A688-9474EE46B0E3}" type="slidenum">
              <a:rPr lang="en-US" smtClean="0">
                <a:solidFill>
                  <a:prstClr val="black"/>
                </a:solidFill>
                <a:latin typeface="Arial" pitchFamily="34" charset="0"/>
              </a:rPr>
              <a:pPr/>
              <a:t>15</a:t>
            </a:fld>
            <a:endParaRPr lang="en-US">
              <a:solidFill>
                <a:prstClr val="black"/>
              </a:solidFill>
              <a:latin typeface="Arial" pitchFamily="34"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algn="ctr" eaLnBrk="1" hangingPunct="1"/>
            <a:endParaRPr lang="en-US">
              <a:latin typeface="Arial" pitchFamily="34" charset="0"/>
            </a:endParaRPr>
          </a:p>
          <a:p>
            <a:pPr algn="ctr" eaLnBrk="1" hangingPunct="1"/>
            <a:r>
              <a:rPr lang="en-US">
                <a:latin typeface="Arial" pitchFamily="34" charset="0"/>
              </a:rPr>
              <a:t>_______________________________________________________</a:t>
            </a:r>
          </a:p>
          <a:p>
            <a:pPr algn="ctr" eaLnBrk="1" hangingPunct="1"/>
            <a:endParaRPr lang="en-US">
              <a:latin typeface="Arial" pitchFamily="34" charset="0"/>
            </a:endParaRPr>
          </a:p>
          <a:p>
            <a:pPr algn="ctr" eaLnBrk="1" hangingPunct="1"/>
            <a:r>
              <a:rPr lang="en-US">
                <a:latin typeface="Arial" pitchFamily="34" charset="0"/>
              </a:rPr>
              <a:t>_______________________________________________________</a:t>
            </a:r>
          </a:p>
          <a:p>
            <a:pPr algn="ctr" eaLnBrk="1" hangingPunct="1"/>
            <a:endParaRPr lang="en-US">
              <a:latin typeface="Arial" pitchFamily="34" charset="0"/>
            </a:endParaRPr>
          </a:p>
          <a:p>
            <a:pPr algn="ctr" eaLnBrk="1" hangingPunct="1"/>
            <a:r>
              <a:rPr lang="en-US">
                <a:latin typeface="Arial" pitchFamily="34" charset="0"/>
              </a:rPr>
              <a:t>_______________________________________________________</a:t>
            </a:r>
          </a:p>
          <a:p>
            <a:pPr algn="ctr" eaLnBrk="1" hangingPunct="1"/>
            <a:endParaRPr lang="en-US">
              <a:latin typeface="Arial" pitchFamily="34" charset="0"/>
            </a:endParaRPr>
          </a:p>
          <a:p>
            <a:pPr algn="ctr" eaLnBrk="1" hangingPunct="1"/>
            <a:r>
              <a:rPr lang="en-US">
                <a:latin typeface="Arial" pitchFamily="34" charset="0"/>
              </a:rPr>
              <a:t>_______________________________________________________</a:t>
            </a:r>
          </a:p>
          <a:p>
            <a:pPr algn="ctr" eaLnBrk="1" hangingPunct="1"/>
            <a:endParaRPr lang="en-US">
              <a:latin typeface="Arial" pitchFamily="34" charset="0"/>
            </a:endParaRPr>
          </a:p>
          <a:p>
            <a:pPr algn="ctr" eaLnBrk="1" hangingPunct="1"/>
            <a:r>
              <a:rPr lang="en-US">
                <a:latin typeface="Arial" pitchFamily="34" charset="0"/>
              </a:rPr>
              <a:t>_______________________________________________________</a:t>
            </a:r>
          </a:p>
          <a:p>
            <a:pPr algn="ctr" eaLnBrk="1" hangingPunct="1"/>
            <a:endParaRPr lang="en-US">
              <a:latin typeface="Arial" pitchFamily="34" charset="0"/>
            </a:endParaRPr>
          </a:p>
          <a:p>
            <a:pPr algn="ctr" eaLnBrk="1" hangingPunct="1"/>
            <a:r>
              <a:rPr lang="en-US">
                <a:latin typeface="Arial" pitchFamily="34" charset="0"/>
              </a:rPr>
              <a:t>_______________________________________________________</a:t>
            </a:r>
          </a:p>
          <a:p>
            <a:pPr algn="ctr" eaLnBrk="1" hangingPunct="1"/>
            <a:endParaRPr lang="en-US">
              <a:latin typeface="Arial" pitchFamily="34" charset="0"/>
            </a:endParaRPr>
          </a:p>
          <a:p>
            <a:pPr algn="ctr" eaLnBrk="1" hangingPunct="1"/>
            <a:r>
              <a:rPr lang="en-US">
                <a:latin typeface="Arial" pitchFamily="34" charset="0"/>
              </a:rPr>
              <a:t>_______________________________________________________</a:t>
            </a:r>
          </a:p>
          <a:p>
            <a:pPr algn="ctr" eaLnBrk="1" hangingPunct="1"/>
            <a:endParaRPr lang="en-US">
              <a:latin typeface="Arial" pitchFamily="34" charset="0"/>
            </a:endParaRPr>
          </a:p>
          <a:p>
            <a:pPr algn="ctr" eaLnBrk="1" hangingPunct="1"/>
            <a:r>
              <a:rPr lang="en-US">
                <a:latin typeface="Arial" pitchFamily="34" charset="0"/>
              </a:rPr>
              <a:t>_______________________________________________________</a:t>
            </a:r>
          </a:p>
          <a:p>
            <a:pPr eaLnBrk="1" hangingPunct="1"/>
            <a:endParaRPr lang="en-US">
              <a:latin typeface="Arial" pitchFamily="34" charset="0"/>
            </a:endParaRPr>
          </a:p>
          <a:p>
            <a:pPr eaLnBrk="1" hangingPunct="1"/>
            <a:endParaRPr lang="en-US">
              <a:latin typeface="Arial" pitchFamily="34" charset="0"/>
            </a:endParaRPr>
          </a:p>
          <a:p>
            <a:pPr eaLnBrk="1" hangingPunct="1"/>
            <a:endParaRPr lang="en-US">
              <a:latin typeface="Arial" pitchFamily="34" charset="0"/>
            </a:endParaRPr>
          </a:p>
        </p:txBody>
      </p:sp>
    </p:spTree>
    <p:extLst>
      <p:ext uri="{BB962C8B-B14F-4D97-AF65-F5344CB8AC3E}">
        <p14:creationId xmlns:p14="http://schemas.microsoft.com/office/powerpoint/2010/main" val="3022908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39E3EE7B-E635-4BDB-A688-9474EE46B0E3}" type="slidenum">
              <a:rPr lang="en-US" smtClean="0">
                <a:solidFill>
                  <a:prstClr val="black"/>
                </a:solidFill>
                <a:latin typeface="Arial" pitchFamily="34" charset="0"/>
              </a:rPr>
              <a:pPr/>
              <a:t>16</a:t>
            </a:fld>
            <a:endParaRPr lang="en-US">
              <a:solidFill>
                <a:prstClr val="black"/>
              </a:solidFill>
              <a:latin typeface="Arial" pitchFamily="34"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algn="ctr" eaLnBrk="1" hangingPunct="1"/>
            <a:endParaRPr lang="en-US">
              <a:latin typeface="Arial" pitchFamily="34" charset="0"/>
            </a:endParaRPr>
          </a:p>
          <a:p>
            <a:pPr algn="ctr" eaLnBrk="1" hangingPunct="1"/>
            <a:r>
              <a:rPr lang="en-US">
                <a:latin typeface="Arial" pitchFamily="34" charset="0"/>
              </a:rPr>
              <a:t>_______________________________________________________</a:t>
            </a:r>
          </a:p>
          <a:p>
            <a:pPr algn="ctr" eaLnBrk="1" hangingPunct="1"/>
            <a:endParaRPr lang="en-US">
              <a:latin typeface="Arial" pitchFamily="34" charset="0"/>
            </a:endParaRPr>
          </a:p>
          <a:p>
            <a:pPr algn="ctr" eaLnBrk="1" hangingPunct="1"/>
            <a:r>
              <a:rPr lang="en-US">
                <a:latin typeface="Arial" pitchFamily="34" charset="0"/>
              </a:rPr>
              <a:t>_______________________________________________________</a:t>
            </a:r>
          </a:p>
          <a:p>
            <a:pPr algn="ctr" eaLnBrk="1" hangingPunct="1"/>
            <a:endParaRPr lang="en-US">
              <a:latin typeface="Arial" pitchFamily="34" charset="0"/>
            </a:endParaRPr>
          </a:p>
          <a:p>
            <a:pPr algn="ctr" eaLnBrk="1" hangingPunct="1"/>
            <a:r>
              <a:rPr lang="en-US">
                <a:latin typeface="Arial" pitchFamily="34" charset="0"/>
              </a:rPr>
              <a:t>_______________________________________________________</a:t>
            </a:r>
          </a:p>
          <a:p>
            <a:pPr algn="ctr" eaLnBrk="1" hangingPunct="1"/>
            <a:endParaRPr lang="en-US">
              <a:latin typeface="Arial" pitchFamily="34" charset="0"/>
            </a:endParaRPr>
          </a:p>
          <a:p>
            <a:pPr algn="ctr" eaLnBrk="1" hangingPunct="1"/>
            <a:r>
              <a:rPr lang="en-US">
                <a:latin typeface="Arial" pitchFamily="34" charset="0"/>
              </a:rPr>
              <a:t>_______________________________________________________</a:t>
            </a:r>
          </a:p>
          <a:p>
            <a:pPr algn="ctr" eaLnBrk="1" hangingPunct="1"/>
            <a:endParaRPr lang="en-US">
              <a:latin typeface="Arial" pitchFamily="34" charset="0"/>
            </a:endParaRPr>
          </a:p>
          <a:p>
            <a:pPr algn="ctr" eaLnBrk="1" hangingPunct="1"/>
            <a:r>
              <a:rPr lang="en-US">
                <a:latin typeface="Arial" pitchFamily="34" charset="0"/>
              </a:rPr>
              <a:t>_______________________________________________________</a:t>
            </a:r>
          </a:p>
          <a:p>
            <a:pPr algn="ctr" eaLnBrk="1" hangingPunct="1"/>
            <a:endParaRPr lang="en-US">
              <a:latin typeface="Arial" pitchFamily="34" charset="0"/>
            </a:endParaRPr>
          </a:p>
          <a:p>
            <a:pPr algn="ctr" eaLnBrk="1" hangingPunct="1"/>
            <a:r>
              <a:rPr lang="en-US">
                <a:latin typeface="Arial" pitchFamily="34" charset="0"/>
              </a:rPr>
              <a:t>_______________________________________________________</a:t>
            </a:r>
          </a:p>
          <a:p>
            <a:pPr algn="ctr" eaLnBrk="1" hangingPunct="1"/>
            <a:endParaRPr lang="en-US">
              <a:latin typeface="Arial" pitchFamily="34" charset="0"/>
            </a:endParaRPr>
          </a:p>
          <a:p>
            <a:pPr algn="ctr" eaLnBrk="1" hangingPunct="1"/>
            <a:r>
              <a:rPr lang="en-US">
                <a:latin typeface="Arial" pitchFamily="34" charset="0"/>
              </a:rPr>
              <a:t>_______________________________________________________</a:t>
            </a:r>
          </a:p>
          <a:p>
            <a:pPr algn="ctr" eaLnBrk="1" hangingPunct="1"/>
            <a:endParaRPr lang="en-US">
              <a:latin typeface="Arial" pitchFamily="34" charset="0"/>
            </a:endParaRPr>
          </a:p>
          <a:p>
            <a:pPr algn="ctr" eaLnBrk="1" hangingPunct="1"/>
            <a:r>
              <a:rPr lang="en-US">
                <a:latin typeface="Arial" pitchFamily="34" charset="0"/>
              </a:rPr>
              <a:t>_______________________________________________________</a:t>
            </a:r>
          </a:p>
          <a:p>
            <a:pPr eaLnBrk="1" hangingPunct="1"/>
            <a:endParaRPr lang="en-US">
              <a:latin typeface="Arial" pitchFamily="34" charset="0"/>
            </a:endParaRPr>
          </a:p>
          <a:p>
            <a:pPr eaLnBrk="1" hangingPunct="1"/>
            <a:endParaRPr lang="en-US">
              <a:latin typeface="Arial" pitchFamily="34" charset="0"/>
            </a:endParaRPr>
          </a:p>
          <a:p>
            <a:pPr eaLnBrk="1" hangingPunct="1"/>
            <a:endParaRPr lang="en-US">
              <a:latin typeface="Arial" pitchFamily="34" charset="0"/>
            </a:endParaRPr>
          </a:p>
        </p:txBody>
      </p:sp>
    </p:spTree>
    <p:extLst>
      <p:ext uri="{BB962C8B-B14F-4D97-AF65-F5344CB8AC3E}">
        <p14:creationId xmlns:p14="http://schemas.microsoft.com/office/powerpoint/2010/main" val="2634367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1C3FCDDF-483C-4AE7-B440-4FA083C31656}" type="slidenum">
              <a:rPr lang="en-US" altLang="en-US" smtClean="0">
                <a:solidFill>
                  <a:prstClr val="black"/>
                </a:solidFill>
                <a:cs typeface="Arial" pitchFamily="34" charset="0"/>
              </a:rPr>
              <a:pPr eaLnBrk="1" hangingPunct="1">
                <a:spcBef>
                  <a:spcPct val="0"/>
                </a:spcBef>
              </a:pPr>
              <a:t>20</a:t>
            </a:fld>
            <a:endParaRPr lang="en-US" altLang="en-US">
              <a:solidFill>
                <a:prstClr val="black"/>
              </a:solidFill>
              <a:cs typeface="Arial" pitchFamily="34" charset="0"/>
            </a:endParaRPr>
          </a:p>
        </p:txBody>
      </p:sp>
    </p:spTree>
    <p:extLst>
      <p:ext uri="{BB962C8B-B14F-4D97-AF65-F5344CB8AC3E}">
        <p14:creationId xmlns:p14="http://schemas.microsoft.com/office/powerpoint/2010/main" val="2286203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xfrm>
            <a:off x="1181100" y="696913"/>
            <a:ext cx="4648200" cy="3486150"/>
          </a:xfrm>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21709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C43E5028-0DFD-48B8-B2FF-C76CA0CC0E51}" type="slidenum">
              <a:rPr lang="en-US" altLang="en-US" smtClean="0">
                <a:solidFill>
                  <a:srgbClr val="000000"/>
                </a:solidFill>
                <a:latin typeface="Arial" pitchFamily="34" charset="0"/>
              </a:rPr>
              <a:pPr eaLnBrk="1" hangingPunct="1">
                <a:defRPr/>
              </a:pPr>
              <a:t>27</a:t>
            </a:fld>
            <a:endParaRPr lang="en-US" altLang="en-US">
              <a:solidFill>
                <a:srgbClr val="000000"/>
              </a:solidFill>
              <a:latin typeface="Arial" pitchFamily="34" charset="0"/>
            </a:endParaRPr>
          </a:p>
        </p:txBody>
      </p:sp>
    </p:spTree>
    <p:extLst>
      <p:ext uri="{BB962C8B-B14F-4D97-AF65-F5344CB8AC3E}">
        <p14:creationId xmlns:p14="http://schemas.microsoft.com/office/powerpoint/2010/main" val="2588591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43B15A-47D6-4171-A02F-5ADD7C676757}" type="slidenum">
              <a:rPr lang="en-US" smtClean="0"/>
              <a:pPr>
                <a:defRPr/>
              </a:pPr>
              <a:t>‹#›</a:t>
            </a:fld>
            <a:endParaRPr lang="en-US"/>
          </a:p>
        </p:txBody>
      </p:sp>
      <p:pic>
        <p:nvPicPr>
          <p:cNvPr id="7" name="Picture 15" descr="red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D&amp;A-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6096000"/>
            <a:ext cx="2259013" cy="55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658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BEE66C-1DFA-4159-96E3-7B4B96C613CE}" type="slidenum">
              <a:rPr lang="en-US" smtClean="0"/>
              <a:pPr>
                <a:defRPr/>
              </a:pPr>
              <a:t>‹#›</a:t>
            </a:fld>
            <a:endParaRPr lang="en-US"/>
          </a:p>
        </p:txBody>
      </p:sp>
    </p:spTree>
    <p:extLst>
      <p:ext uri="{BB962C8B-B14F-4D97-AF65-F5344CB8AC3E}">
        <p14:creationId xmlns:p14="http://schemas.microsoft.com/office/powerpoint/2010/main" val="2047432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8E3E17-6ADD-4E1F-919C-E8502142B381}" type="slidenum">
              <a:rPr lang="en-US" smtClean="0"/>
              <a:pPr>
                <a:defRPr/>
              </a:pPr>
              <a:t>‹#›</a:t>
            </a:fld>
            <a:endParaRPr lang="en-US"/>
          </a:p>
        </p:txBody>
      </p:sp>
    </p:spTree>
    <p:extLst>
      <p:ext uri="{BB962C8B-B14F-4D97-AF65-F5344CB8AC3E}">
        <p14:creationId xmlns:p14="http://schemas.microsoft.com/office/powerpoint/2010/main" val="476131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BE6FFA0-DD50-44A0-95A4-007E7CF58C37}" type="slidenum">
              <a:rPr lang="en-US" smtClean="0"/>
              <a:pPr>
                <a:defRPr/>
              </a:pPr>
              <a:t>‹#›</a:t>
            </a:fld>
            <a:endParaRPr lang="en-US"/>
          </a:p>
        </p:txBody>
      </p:sp>
    </p:spTree>
    <p:extLst>
      <p:ext uri="{BB962C8B-B14F-4D97-AF65-F5344CB8AC3E}">
        <p14:creationId xmlns:p14="http://schemas.microsoft.com/office/powerpoint/2010/main" val="204158562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1625" y="228600"/>
            <a:ext cx="8540750" cy="5870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304800" y="6245225"/>
            <a:ext cx="2286000" cy="476250"/>
          </a:xfrm>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286000" cy="476250"/>
          </a:xfrm>
        </p:spPr>
        <p:txBody>
          <a:bodyPr/>
          <a:lstStyle>
            <a:lvl1pPr>
              <a:defRPr/>
            </a:lvl1pPr>
          </a:lstStyle>
          <a:p>
            <a:pPr>
              <a:defRPr/>
            </a:pPr>
            <a:fld id="{7755DD22-DACA-435B-8660-42C7FC14E71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4743B15A-47D6-4171-A02F-5ADD7C676757}" type="slidenum">
              <a:rPr lang="en-US" smtClean="0">
                <a:solidFill>
                  <a:srgbClr val="000000"/>
                </a:solidFill>
              </a:rPr>
              <a:pPr>
                <a:defRPr/>
              </a:pPr>
              <a:t>‹#›</a:t>
            </a:fld>
            <a:endParaRPr lang="en-US">
              <a:solidFill>
                <a:srgbClr val="000000"/>
              </a:solidFill>
            </a:endParaRPr>
          </a:p>
        </p:txBody>
      </p:sp>
      <p:pic>
        <p:nvPicPr>
          <p:cNvPr id="7" name="Picture 15" descr="red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D&amp;A-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6096000"/>
            <a:ext cx="2259013" cy="55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123881"/>
      </p:ext>
    </p:extLst>
  </p:cSld>
  <p:clrMapOvr>
    <a:masterClrMapping/>
  </p:clrMapOvr>
  <p:transition>
    <p:cover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0BE6FFA0-DD50-44A0-95A4-007E7CF58C37}" type="slidenum">
              <a:rPr lang="en-US" smtClean="0">
                <a:solidFill>
                  <a:srgbClr val="000000"/>
                </a:solidFill>
              </a:rPr>
              <a:pPr>
                <a:defRPr/>
              </a:pPr>
              <a:t>‹#›</a:t>
            </a:fld>
            <a:endParaRPr lang="en-US">
              <a:solidFill>
                <a:srgbClr val="000000"/>
              </a:solidFill>
            </a:endParaRPr>
          </a:p>
        </p:txBody>
      </p:sp>
      <p:pic>
        <p:nvPicPr>
          <p:cNvPr id="7" name="Picture 15" descr="red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D&amp;A-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6172200"/>
            <a:ext cx="2259013" cy="55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70461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062F7459-438F-46C9-A7DD-B06C01279FE6}"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6629588"/>
      </p:ext>
    </p:extLst>
  </p:cSld>
  <p:clrMapOvr>
    <a:masterClrMapping/>
  </p:clrMapOvr>
  <p:transition>
    <p:cover dir="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E1BAC350-6CD7-4A31-97F4-B8AD109813B1}"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119656"/>
      </p:ext>
    </p:extLst>
  </p:cSld>
  <p:clrMapOvr>
    <a:masterClrMapping/>
  </p:clrMapOvr>
  <p:transition>
    <p:cover dir="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FB752110-B35C-4A78-8485-E8F263E7B1C7}"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3119242"/>
      </p:ext>
    </p:extLst>
  </p:cSld>
  <p:clrMapOvr>
    <a:masterClrMapping/>
  </p:clrMapOvr>
  <p:transition>
    <p:cover dir="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2EE0B71A-A740-433B-8A89-F7B084BB5729}"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0966052"/>
      </p:ext>
    </p:extLst>
  </p:cSld>
  <p:clrMapOvr>
    <a:masterClrMapping/>
  </p:clrMapOvr>
  <p:transition>
    <p:cover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E6C702-0018-4AC6-BB0C-F5DD700FF61D}" type="slidenum">
              <a:rPr lang="en-US" smtClean="0"/>
              <a:pPr>
                <a:defRPr/>
              </a:pPr>
              <a:t>‹#›</a:t>
            </a:fld>
            <a:endParaRPr lang="en-US"/>
          </a:p>
        </p:txBody>
      </p:sp>
      <p:pic>
        <p:nvPicPr>
          <p:cNvPr id="7" name="Picture 15" descr="red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D&amp;A-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6172200"/>
            <a:ext cx="2259013" cy="55245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685800" y="457200"/>
            <a:ext cx="7848600" cy="457200"/>
          </a:xfrm>
        </p:spPr>
        <p:txBody>
          <a:bodyPr/>
          <a:lstStyle>
            <a:lvl1pPr>
              <a:defRPr sz="4000">
                <a:solidFill>
                  <a:schemeClr val="bg1"/>
                </a:solidFill>
              </a:defRPr>
            </a:lvl1pPr>
          </a:lstStyle>
          <a:p>
            <a:r>
              <a:rPr lang="en-US"/>
              <a:t>Click to edit Master title style</a:t>
            </a:r>
          </a:p>
        </p:txBody>
      </p:sp>
    </p:spTree>
    <p:extLst>
      <p:ext uri="{BB962C8B-B14F-4D97-AF65-F5344CB8AC3E}">
        <p14:creationId xmlns:p14="http://schemas.microsoft.com/office/powerpoint/2010/main" val="24408929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F0D1B92F-B184-4C0D-B87E-62D0811D67E3}"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69618243"/>
      </p:ext>
    </p:extLst>
  </p:cSld>
  <p:clrMapOvr>
    <a:masterClrMapping/>
  </p:clrMapOvr>
  <p:transition>
    <p:cover dir="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931236A5-05B5-49F8-B0CA-5052AA9C0A8E}"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3435087"/>
      </p:ext>
    </p:extLst>
  </p:cSld>
  <p:clrMapOvr>
    <a:masterClrMapping/>
  </p:clrMapOvr>
  <p:transition>
    <p:cover dir="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14D76805-4DDB-48DE-83A0-A1B775CC067D}"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1943640"/>
      </p:ext>
    </p:extLst>
  </p:cSld>
  <p:clrMapOvr>
    <a:masterClrMapping/>
  </p:clrMapOvr>
  <p:transition>
    <p:cover dir="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95BEE66C-1DFA-4159-96E3-7B4B96C613CE}"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6103832"/>
      </p:ext>
    </p:extLst>
  </p:cSld>
  <p:clrMapOvr>
    <a:masterClrMapping/>
  </p:clrMapOvr>
  <p:transition>
    <p:cover dir="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0E8E3E17-6ADD-4E1F-919C-E8502142B381}"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8223006"/>
      </p:ext>
    </p:extLst>
  </p:cSld>
  <p:clrMapOvr>
    <a:masterClrMapping/>
  </p:clrMapOvr>
  <p:transition>
    <p:cover dir="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245225"/>
            <a:ext cx="2133600" cy="476250"/>
          </a:xfrm>
          <a:prstGeom prst="rect">
            <a:avLst/>
          </a:prstGeom>
        </p:spPr>
        <p:txBody>
          <a:bodyPr/>
          <a:lstStyle/>
          <a:p>
            <a:pPr>
              <a:defRPr/>
            </a:pPr>
            <a:endParaRPr lang="en-US" dirty="0">
              <a:solidFill>
                <a:srgbClr val="000000"/>
              </a:solidFill>
            </a:endParaRPr>
          </a:p>
        </p:txBody>
      </p:sp>
      <p:sp>
        <p:nvSpPr>
          <p:cNvPr id="4" name="Footer Placeholder 3"/>
          <p:cNvSpPr>
            <a:spLocks noGrp="1"/>
          </p:cNvSpPr>
          <p:nvPr>
            <p:ph type="ftr" sz="quarter" idx="11"/>
          </p:nvPr>
        </p:nvSpPr>
        <p:spPr/>
        <p:txBody>
          <a:bodyPr/>
          <a:lstStyle/>
          <a:p>
            <a:pPr>
              <a:defRPr/>
            </a:pP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fld id="{0BE6FFA0-DD50-44A0-95A4-007E7CF58C37}"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625829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0BE6FFA0-DD50-44A0-95A4-007E7CF58C37}"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724815"/>
      </p:ext>
    </p:extLst>
  </p:cSld>
  <p:clrMapOvr>
    <a:masterClrMapping/>
  </p:clrMapOvr>
  <p:transition>
    <p:cover dir="rd"/>
  </p:transition>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Chart Placeholder 2"/>
          <p:cNvSpPr>
            <a:spLocks noGrp="1"/>
          </p:cNvSpPr>
          <p:nvPr>
            <p:ph type="chart" idx="1"/>
          </p:nvPr>
        </p:nvSpPr>
        <p:spPr>
          <a:xfrm>
            <a:off x="566738" y="1752600"/>
            <a:ext cx="8001000" cy="4267200"/>
          </a:xfrm>
        </p:spPr>
        <p:txBody>
          <a:bodyPr/>
          <a:lstStyle/>
          <a:p>
            <a:pPr lvl="0"/>
            <a:r>
              <a:rPr lang="en-US" noProof="0"/>
              <a:t>Click icon to add chart</a:t>
            </a:r>
          </a:p>
        </p:txBody>
      </p:sp>
      <p:sp>
        <p:nvSpPr>
          <p:cNvPr id="4" name="Rectangle 6"/>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2E268D68-1E9F-4910-A8DF-965F3DD39A0A}"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6787952"/>
      </p:ext>
    </p:extLst>
  </p:cSld>
  <p:clrMapOvr>
    <a:masterClrMapping/>
  </p:clrMapOvr>
  <p:transition>
    <p:cover dir="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1625" y="228600"/>
            <a:ext cx="8540750" cy="5870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304800" y="6245225"/>
            <a:ext cx="2286000" cy="476250"/>
          </a:xfrm>
          <a:prstGeom prst="rect">
            <a:avLst/>
          </a:prstGeom>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a:xfrm>
            <a:off x="6553200" y="6245225"/>
            <a:ext cx="2286000" cy="476250"/>
          </a:xfrm>
        </p:spPr>
        <p:txBody>
          <a:bodyPr/>
          <a:lstStyle>
            <a:lvl1pPr>
              <a:defRPr/>
            </a:lvl1pPr>
          </a:lstStyle>
          <a:p>
            <a:pPr>
              <a:defRPr/>
            </a:pPr>
            <a:fld id="{7755DD22-DACA-435B-8660-42C7FC14E711}"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996895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a:t>Click to edit Master title style</a:t>
            </a:r>
          </a:p>
        </p:txBody>
      </p:sp>
      <p:sp>
        <p:nvSpPr>
          <p:cNvPr id="3" name="SmartArt Placeholder 2"/>
          <p:cNvSpPr>
            <a:spLocks noGrp="1"/>
          </p:cNvSpPr>
          <p:nvPr>
            <p:ph type="dgm" idx="1"/>
          </p:nvPr>
        </p:nvSpPr>
        <p:spPr>
          <a:xfrm>
            <a:off x="301625" y="1676400"/>
            <a:ext cx="8540750" cy="4422775"/>
          </a:xfrm>
        </p:spPr>
        <p:txBody>
          <a:bodyPr/>
          <a:lstStyle/>
          <a:p>
            <a:pPr lvl="0"/>
            <a:r>
              <a:rPr lang="en-US" noProof="0"/>
              <a:t>Click icon to add SmartArt graphic</a:t>
            </a:r>
          </a:p>
        </p:txBody>
      </p:sp>
      <p:sp>
        <p:nvSpPr>
          <p:cNvPr id="4" name="Date Placeholder 3"/>
          <p:cNvSpPr>
            <a:spLocks noGrp="1"/>
          </p:cNvSpPr>
          <p:nvPr>
            <p:ph type="dt" sz="half" idx="10"/>
          </p:nvPr>
        </p:nvSpPr>
        <p:spPr>
          <a:xfrm>
            <a:off x="304800" y="6245225"/>
            <a:ext cx="2286000" cy="476250"/>
          </a:xfrm>
          <a:prstGeom prst="rect">
            <a:avLst/>
          </a:prstGeom>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a:xfrm>
            <a:off x="6553200" y="6245225"/>
            <a:ext cx="2286000" cy="476250"/>
          </a:xfrm>
        </p:spPr>
        <p:txBody>
          <a:bodyPr/>
          <a:lstStyle>
            <a:lvl1pPr>
              <a:defRPr/>
            </a:lvl1pPr>
          </a:lstStyle>
          <a:p>
            <a:pPr>
              <a:defRPr/>
            </a:pPr>
            <a:fld id="{0D848082-6C0D-4B93-8C52-5BA6B090F281}"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0049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2F7459-438F-46C9-A7DD-B06C01279FE6}" type="slidenum">
              <a:rPr lang="en-US" smtClean="0"/>
              <a:pPr>
                <a:defRPr/>
              </a:pPr>
              <a:t>‹#›</a:t>
            </a:fld>
            <a:endParaRPr lang="en-US"/>
          </a:p>
        </p:txBody>
      </p:sp>
    </p:spTree>
    <p:extLst>
      <p:ext uri="{BB962C8B-B14F-4D97-AF65-F5344CB8AC3E}">
        <p14:creationId xmlns:p14="http://schemas.microsoft.com/office/powerpoint/2010/main" val="38914394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E6C702-0018-4AC6-BB0C-F5DD700FF61D}" type="slidenum">
              <a:rPr lang="en-US" smtClean="0"/>
              <a:pPr>
                <a:defRPr/>
              </a:pPr>
              <a:t>‹#›</a:t>
            </a:fld>
            <a:endParaRPr lang="en-US"/>
          </a:p>
        </p:txBody>
      </p:sp>
      <p:pic>
        <p:nvPicPr>
          <p:cNvPr id="7" name="Picture 15" descr="red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D&amp;A-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1" y="6172200"/>
            <a:ext cx="2259013" cy="55245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685800" y="457200"/>
            <a:ext cx="7848600" cy="457200"/>
          </a:xfrm>
        </p:spPr>
        <p:txBody>
          <a:bodyPr/>
          <a:lstStyle>
            <a:lvl1pPr>
              <a:defRPr sz="4000">
                <a:solidFill>
                  <a:schemeClr val="bg1"/>
                </a:solidFill>
              </a:defRPr>
            </a:lvl1pPr>
          </a:lstStyle>
          <a:p>
            <a:r>
              <a:rPr lang="en-US"/>
              <a:t>Click to edit Master title style</a:t>
            </a:r>
          </a:p>
        </p:txBody>
      </p:sp>
    </p:spTree>
    <p:extLst>
      <p:ext uri="{BB962C8B-B14F-4D97-AF65-F5344CB8AC3E}">
        <p14:creationId xmlns:p14="http://schemas.microsoft.com/office/powerpoint/2010/main" val="10326027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E6C702-0018-4AC6-BB0C-F5DD700FF61D}" type="slidenum">
              <a:rPr lang="en-US" smtClean="0"/>
              <a:pPr>
                <a:defRPr/>
              </a:pPr>
              <a:t>‹#›</a:t>
            </a:fld>
            <a:endParaRPr lang="en-US"/>
          </a:p>
        </p:txBody>
      </p:sp>
      <p:pic>
        <p:nvPicPr>
          <p:cNvPr id="7" name="Picture 15" descr="red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D&amp;A-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1" y="6172200"/>
            <a:ext cx="2259013" cy="55245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685800" y="457200"/>
            <a:ext cx="7848600" cy="457200"/>
          </a:xfrm>
        </p:spPr>
        <p:txBody>
          <a:bodyPr/>
          <a:lstStyle>
            <a:lvl1pPr>
              <a:defRPr sz="4000">
                <a:solidFill>
                  <a:schemeClr val="bg1"/>
                </a:solidFill>
              </a:defRPr>
            </a:lvl1pPr>
          </a:lstStyle>
          <a:p>
            <a:r>
              <a:rPr lang="en-US"/>
              <a:t>Click to edit Master title style</a:t>
            </a:r>
          </a:p>
        </p:txBody>
      </p:sp>
    </p:spTree>
    <p:extLst>
      <p:ext uri="{BB962C8B-B14F-4D97-AF65-F5344CB8AC3E}">
        <p14:creationId xmlns:p14="http://schemas.microsoft.com/office/powerpoint/2010/main" val="23550720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E6C702-0018-4AC6-BB0C-F5DD700FF61D}" type="slidenum">
              <a:rPr lang="en-US" smtClean="0"/>
              <a:pPr>
                <a:defRPr/>
              </a:pPr>
              <a:t>‹#›</a:t>
            </a:fld>
            <a:endParaRPr lang="en-US"/>
          </a:p>
        </p:txBody>
      </p:sp>
      <p:pic>
        <p:nvPicPr>
          <p:cNvPr id="7" name="Picture 15" descr="red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D&amp;A-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1" y="6172200"/>
            <a:ext cx="2259013" cy="55245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685800" y="457200"/>
            <a:ext cx="7848600" cy="457200"/>
          </a:xfrm>
        </p:spPr>
        <p:txBody>
          <a:bodyPr/>
          <a:lstStyle>
            <a:lvl1pPr>
              <a:defRPr sz="4000">
                <a:solidFill>
                  <a:schemeClr val="bg1"/>
                </a:solidFill>
              </a:defRPr>
            </a:lvl1pPr>
          </a:lstStyle>
          <a:p>
            <a:r>
              <a:rPr lang="en-US"/>
              <a:t>Click to edit Master title style</a:t>
            </a:r>
          </a:p>
        </p:txBody>
      </p:sp>
    </p:spTree>
    <p:extLst>
      <p:ext uri="{BB962C8B-B14F-4D97-AF65-F5344CB8AC3E}">
        <p14:creationId xmlns:p14="http://schemas.microsoft.com/office/powerpoint/2010/main" val="12959983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E6C702-0018-4AC6-BB0C-F5DD700FF61D}" type="slidenum">
              <a:rPr lang="en-US" smtClean="0"/>
              <a:pPr>
                <a:defRPr/>
              </a:pPr>
              <a:t>‹#›</a:t>
            </a:fld>
            <a:endParaRPr lang="en-US"/>
          </a:p>
        </p:txBody>
      </p:sp>
      <p:pic>
        <p:nvPicPr>
          <p:cNvPr id="7" name="Picture 15" descr="red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D&amp;A-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1" y="6172200"/>
            <a:ext cx="2259013" cy="55245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685800" y="457200"/>
            <a:ext cx="7848600" cy="457200"/>
          </a:xfrm>
        </p:spPr>
        <p:txBody>
          <a:bodyPr/>
          <a:lstStyle>
            <a:lvl1pPr>
              <a:defRPr sz="4000">
                <a:solidFill>
                  <a:schemeClr val="bg1"/>
                </a:solidFill>
              </a:defRPr>
            </a:lvl1pPr>
          </a:lstStyle>
          <a:p>
            <a:r>
              <a:rPr lang="en-US"/>
              <a:t>Click to edit Master title style</a:t>
            </a:r>
          </a:p>
        </p:txBody>
      </p:sp>
    </p:spTree>
    <p:extLst>
      <p:ext uri="{BB962C8B-B14F-4D97-AF65-F5344CB8AC3E}">
        <p14:creationId xmlns:p14="http://schemas.microsoft.com/office/powerpoint/2010/main" val="8632756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4743B15A-47D6-4171-A02F-5ADD7C676757}" type="slidenum">
              <a:rPr lang="en-US" smtClean="0">
                <a:solidFill>
                  <a:srgbClr val="000000"/>
                </a:solidFill>
              </a:rPr>
              <a:pPr>
                <a:defRPr/>
              </a:pPr>
              <a:t>‹#›</a:t>
            </a:fld>
            <a:endParaRPr lang="en-US">
              <a:solidFill>
                <a:srgbClr val="000000"/>
              </a:solidFill>
            </a:endParaRPr>
          </a:p>
        </p:txBody>
      </p:sp>
      <p:pic>
        <p:nvPicPr>
          <p:cNvPr id="7" name="Picture 15" descr="red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D&amp;A-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6096000"/>
            <a:ext cx="2259013" cy="55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559284"/>
      </p:ext>
    </p:extLst>
  </p:cSld>
  <p:clrMapOvr>
    <a:masterClrMapping/>
  </p:clrMapOvr>
  <p:transition>
    <p:cover dir="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0BE6FFA0-DD50-44A0-95A4-007E7CF58C37}" type="slidenum">
              <a:rPr lang="en-US" smtClean="0">
                <a:solidFill>
                  <a:srgbClr val="000000"/>
                </a:solidFill>
              </a:rPr>
              <a:pPr>
                <a:defRPr/>
              </a:pPr>
              <a:t>‹#›</a:t>
            </a:fld>
            <a:endParaRPr lang="en-US">
              <a:solidFill>
                <a:srgbClr val="000000"/>
              </a:solidFill>
            </a:endParaRPr>
          </a:p>
        </p:txBody>
      </p:sp>
      <p:pic>
        <p:nvPicPr>
          <p:cNvPr id="7" name="Picture 15" descr="red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D&amp;A-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6172200"/>
            <a:ext cx="2259013" cy="55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763720"/>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062F7459-438F-46C9-A7DD-B06C01279FE6}"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5618656"/>
      </p:ext>
    </p:extLst>
  </p:cSld>
  <p:clrMapOvr>
    <a:masterClrMapping/>
  </p:clrMapOvr>
  <p:transition>
    <p:cover dir="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E1BAC350-6CD7-4A31-97F4-B8AD109813B1}"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4570718"/>
      </p:ext>
    </p:extLst>
  </p:cSld>
  <p:clrMapOvr>
    <a:masterClrMapping/>
  </p:clrMapOvr>
  <p:transition>
    <p:cover dir="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FB752110-B35C-4A78-8485-E8F263E7B1C7}"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3822973"/>
      </p:ext>
    </p:extLst>
  </p:cSld>
  <p:clrMapOvr>
    <a:masterClrMapping/>
  </p:clrMapOvr>
  <p:transition>
    <p:cover dir="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2EE0B71A-A740-433B-8A89-F7B084BB5729}"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9560785"/>
      </p:ext>
    </p:extLst>
  </p:cSld>
  <p:clrMapOvr>
    <a:masterClrMapping/>
  </p:clrMapOvr>
  <p:transition>
    <p:cover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1BAC350-6CD7-4A31-97F4-B8AD109813B1}" type="slidenum">
              <a:rPr lang="en-US" smtClean="0"/>
              <a:pPr>
                <a:defRPr/>
              </a:pPr>
              <a:t>‹#›</a:t>
            </a:fld>
            <a:endParaRPr lang="en-US"/>
          </a:p>
        </p:txBody>
      </p:sp>
    </p:spTree>
    <p:extLst>
      <p:ext uri="{BB962C8B-B14F-4D97-AF65-F5344CB8AC3E}">
        <p14:creationId xmlns:p14="http://schemas.microsoft.com/office/powerpoint/2010/main" val="42298684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F0D1B92F-B184-4C0D-B87E-62D0811D67E3}"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3485305"/>
      </p:ext>
    </p:extLst>
  </p:cSld>
  <p:clrMapOvr>
    <a:masterClrMapping/>
  </p:clrMapOvr>
  <p:transition>
    <p:cover dir="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931236A5-05B5-49F8-B0CA-5052AA9C0A8E}"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2324291"/>
      </p:ext>
    </p:extLst>
  </p:cSld>
  <p:clrMapOvr>
    <a:masterClrMapping/>
  </p:clrMapOvr>
  <p:transition>
    <p:cover dir="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14D76805-4DDB-48DE-83A0-A1B775CC067D}"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2269684"/>
      </p:ext>
    </p:extLst>
  </p:cSld>
  <p:clrMapOvr>
    <a:masterClrMapping/>
  </p:clrMapOvr>
  <p:transition>
    <p:cover dir="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95BEE66C-1DFA-4159-96E3-7B4B96C613CE}"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2595317"/>
      </p:ext>
    </p:extLst>
  </p:cSld>
  <p:clrMapOvr>
    <a:masterClrMapping/>
  </p:clrMapOvr>
  <p:transition>
    <p:cover dir="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0E8E3E17-6ADD-4E1F-919C-E8502142B381}"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5098304"/>
      </p:ext>
    </p:extLst>
  </p:cSld>
  <p:clrMapOvr>
    <a:masterClrMapping/>
  </p:clrMapOvr>
  <p:transition>
    <p:cover dir="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245225"/>
            <a:ext cx="2133600" cy="476250"/>
          </a:xfrm>
          <a:prstGeom prst="rect">
            <a:avLst/>
          </a:prstGeom>
        </p:spPr>
        <p:txBody>
          <a:bodyPr/>
          <a:lstStyle/>
          <a:p>
            <a:pPr>
              <a:defRPr/>
            </a:pPr>
            <a:endParaRPr lang="en-US" dirty="0">
              <a:solidFill>
                <a:srgbClr val="000000"/>
              </a:solidFill>
            </a:endParaRPr>
          </a:p>
        </p:txBody>
      </p:sp>
      <p:sp>
        <p:nvSpPr>
          <p:cNvPr id="4" name="Footer Placeholder 3"/>
          <p:cNvSpPr>
            <a:spLocks noGrp="1"/>
          </p:cNvSpPr>
          <p:nvPr>
            <p:ph type="ftr" sz="quarter" idx="11"/>
          </p:nvPr>
        </p:nvSpPr>
        <p:spPr/>
        <p:txBody>
          <a:bodyPr/>
          <a:lstStyle/>
          <a:p>
            <a:pPr>
              <a:defRPr/>
            </a:pP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fld id="{0BE6FFA0-DD50-44A0-95A4-007E7CF58C37}"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5882527"/>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0BE6FFA0-DD50-44A0-95A4-007E7CF58C37}"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22272"/>
      </p:ext>
    </p:extLst>
  </p:cSld>
  <p:clrMapOvr>
    <a:masterClrMapping/>
  </p:clrMapOvr>
  <p:transition>
    <p:cover dir="rd"/>
  </p:transition>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Chart Placeholder 2"/>
          <p:cNvSpPr>
            <a:spLocks noGrp="1"/>
          </p:cNvSpPr>
          <p:nvPr>
            <p:ph type="chart" idx="1"/>
          </p:nvPr>
        </p:nvSpPr>
        <p:spPr>
          <a:xfrm>
            <a:off x="566738" y="1752600"/>
            <a:ext cx="8001000" cy="4267200"/>
          </a:xfrm>
        </p:spPr>
        <p:txBody>
          <a:bodyPr/>
          <a:lstStyle/>
          <a:p>
            <a:pPr lvl="0"/>
            <a:r>
              <a:rPr lang="en-US" noProof="0"/>
              <a:t>Click icon to add chart</a:t>
            </a:r>
          </a:p>
        </p:txBody>
      </p:sp>
      <p:sp>
        <p:nvSpPr>
          <p:cNvPr id="4" name="Rectangle 6"/>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2E268D68-1E9F-4910-A8DF-965F3DD39A0A}"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64312926"/>
      </p:ext>
    </p:extLst>
  </p:cSld>
  <p:clrMapOvr>
    <a:masterClrMapping/>
  </p:clrMapOvr>
  <p:transition>
    <p:cover dir="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1625" y="228600"/>
            <a:ext cx="8540750" cy="5870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304800" y="6245225"/>
            <a:ext cx="2286000" cy="476250"/>
          </a:xfrm>
          <a:prstGeom prst="rect">
            <a:avLst/>
          </a:prstGeom>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a:xfrm>
            <a:off x="6553200" y="6245225"/>
            <a:ext cx="2286000" cy="476250"/>
          </a:xfrm>
        </p:spPr>
        <p:txBody>
          <a:bodyPr/>
          <a:lstStyle>
            <a:lvl1pPr>
              <a:defRPr/>
            </a:lvl1pPr>
          </a:lstStyle>
          <a:p>
            <a:pPr>
              <a:defRPr/>
            </a:pPr>
            <a:fld id="{7755DD22-DACA-435B-8660-42C7FC14E711}"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76346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a:t>Click to edit Master title style</a:t>
            </a:r>
          </a:p>
        </p:txBody>
      </p:sp>
      <p:sp>
        <p:nvSpPr>
          <p:cNvPr id="3" name="SmartArt Placeholder 2"/>
          <p:cNvSpPr>
            <a:spLocks noGrp="1"/>
          </p:cNvSpPr>
          <p:nvPr>
            <p:ph type="dgm" idx="1"/>
          </p:nvPr>
        </p:nvSpPr>
        <p:spPr>
          <a:xfrm>
            <a:off x="301625" y="1676400"/>
            <a:ext cx="8540750" cy="4422775"/>
          </a:xfrm>
        </p:spPr>
        <p:txBody>
          <a:bodyPr/>
          <a:lstStyle/>
          <a:p>
            <a:pPr lvl="0"/>
            <a:r>
              <a:rPr lang="en-US" noProof="0"/>
              <a:t>Click icon to add SmartArt graphic</a:t>
            </a:r>
          </a:p>
        </p:txBody>
      </p:sp>
      <p:sp>
        <p:nvSpPr>
          <p:cNvPr id="4" name="Date Placeholder 3"/>
          <p:cNvSpPr>
            <a:spLocks noGrp="1"/>
          </p:cNvSpPr>
          <p:nvPr>
            <p:ph type="dt" sz="half" idx="10"/>
          </p:nvPr>
        </p:nvSpPr>
        <p:spPr>
          <a:xfrm>
            <a:off x="304800" y="6245225"/>
            <a:ext cx="2286000" cy="476250"/>
          </a:xfrm>
          <a:prstGeom prst="rect">
            <a:avLst/>
          </a:prstGeom>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a:xfrm>
            <a:off x="6553200" y="6245225"/>
            <a:ext cx="2286000" cy="476250"/>
          </a:xfrm>
        </p:spPr>
        <p:txBody>
          <a:bodyPr/>
          <a:lstStyle>
            <a:lvl1pPr>
              <a:defRPr/>
            </a:lvl1pPr>
          </a:lstStyle>
          <a:p>
            <a:pPr>
              <a:defRPr/>
            </a:pPr>
            <a:fld id="{0D848082-6C0D-4B93-8C52-5BA6B090F281}"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2962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FB752110-B35C-4A78-8485-E8F263E7B1C7}" type="slidenum">
              <a:rPr lang="en-US" smtClean="0"/>
              <a:pPr>
                <a:defRPr/>
              </a:pPr>
              <a:t>‹#›</a:t>
            </a:fld>
            <a:endParaRPr lang="en-US"/>
          </a:p>
        </p:txBody>
      </p:sp>
    </p:spTree>
    <p:extLst>
      <p:ext uri="{BB962C8B-B14F-4D97-AF65-F5344CB8AC3E}">
        <p14:creationId xmlns:p14="http://schemas.microsoft.com/office/powerpoint/2010/main" val="37301870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2171298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9288"/>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eaLnBrk="1" hangingPunct="1">
              <a:defRPr>
                <a:solidFill>
                  <a:srgbClr val="000000"/>
                </a:solidFill>
                <a:latin typeface="Arial" charset="0"/>
              </a:defRPr>
            </a:lvl1pPr>
          </a:lstStyle>
          <a:p>
            <a:pPr>
              <a:defRPr/>
            </a:pPr>
            <a:endParaRPr lang="en-US" alt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eaLnBrk="1" hangingPunct="1">
              <a:defRPr>
                <a:solidFill>
                  <a:srgbClr val="000000"/>
                </a:solidFill>
                <a:latin typeface="Arial" charset="0"/>
              </a:defRPr>
            </a:lvl1pPr>
          </a:lstStyle>
          <a:p>
            <a:pPr>
              <a:defRPr/>
            </a:pPr>
            <a:endParaRPr lang="en-US" altLang="en-US"/>
          </a:p>
        </p:txBody>
      </p:sp>
      <p:sp>
        <p:nvSpPr>
          <p:cNvPr id="6" name="Slide Number Placeholder 5"/>
          <p:cNvSpPr>
            <a:spLocks noGrp="1"/>
          </p:cNvSpPr>
          <p:nvPr>
            <p:ph type="sldNum" sz="quarter" idx="12"/>
          </p:nvPr>
        </p:nvSpPr>
        <p:spPr>
          <a:xfrm>
            <a:off x="8077200" y="6305550"/>
            <a:ext cx="609600" cy="476250"/>
          </a:xfrm>
          <a:prstGeom prst="rect">
            <a:avLst/>
          </a:prstGeom>
        </p:spPr>
        <p:txBody>
          <a:bodyPr/>
          <a:lstStyle>
            <a:lvl1pPr eaLnBrk="1" hangingPunct="1">
              <a:defRPr>
                <a:solidFill>
                  <a:srgbClr val="000000"/>
                </a:solidFill>
                <a:latin typeface="Arial" charset="0"/>
              </a:defRPr>
            </a:lvl1pPr>
          </a:lstStyle>
          <a:p>
            <a:pPr>
              <a:defRPr/>
            </a:pPr>
            <a:fld id="{264F2D9B-4EDE-4949-BBDE-8433B0D0323C}" type="slidenum">
              <a:rPr lang="en-US" altLang="en-US"/>
              <a:pPr>
                <a:defRPr/>
              </a:pPr>
              <a:t>‹#›</a:t>
            </a:fld>
            <a:endParaRPr lang="en-US" altLang="en-US"/>
          </a:p>
        </p:txBody>
      </p:sp>
    </p:spTree>
    <p:extLst>
      <p:ext uri="{BB962C8B-B14F-4D97-AF65-F5344CB8AC3E}">
        <p14:creationId xmlns:p14="http://schemas.microsoft.com/office/powerpoint/2010/main" val="13914212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eaLnBrk="1" hangingPunct="1">
              <a:defRPr>
                <a:solidFill>
                  <a:srgbClr val="000000"/>
                </a:solidFill>
                <a:latin typeface="Arial" charset="0"/>
              </a:defRPr>
            </a:lvl1pPr>
          </a:lstStyle>
          <a:p>
            <a:pPr>
              <a:defRPr/>
            </a:pPr>
            <a:endParaRPr lang="en-US" alt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eaLnBrk="1" hangingPunct="1">
              <a:defRPr>
                <a:solidFill>
                  <a:srgbClr val="000000"/>
                </a:solidFill>
                <a:latin typeface="Arial" charset="0"/>
              </a:defRPr>
            </a:lvl1pPr>
          </a:lstStyle>
          <a:p>
            <a:pPr>
              <a:defRPr/>
            </a:pPr>
            <a:endParaRPr lang="en-US" altLang="en-US"/>
          </a:p>
        </p:txBody>
      </p:sp>
      <p:sp>
        <p:nvSpPr>
          <p:cNvPr id="6" name="Slide Number Placeholder 5"/>
          <p:cNvSpPr>
            <a:spLocks noGrp="1"/>
          </p:cNvSpPr>
          <p:nvPr>
            <p:ph type="sldNum" sz="quarter" idx="12"/>
          </p:nvPr>
        </p:nvSpPr>
        <p:spPr>
          <a:xfrm>
            <a:off x="6553200" y="6305550"/>
            <a:ext cx="2133600" cy="476250"/>
          </a:xfrm>
          <a:prstGeom prst="rect">
            <a:avLst/>
          </a:prstGeom>
        </p:spPr>
        <p:txBody>
          <a:bodyPr/>
          <a:lstStyle>
            <a:lvl1pPr eaLnBrk="1" hangingPunct="1">
              <a:defRPr>
                <a:solidFill>
                  <a:srgbClr val="000000"/>
                </a:solidFill>
                <a:latin typeface="Arial" charset="0"/>
              </a:defRPr>
            </a:lvl1pPr>
          </a:lstStyle>
          <a:p>
            <a:pPr>
              <a:defRPr/>
            </a:pPr>
            <a:fld id="{D5C5327D-2F5B-4E93-AE68-D9A5DFAA0F26}" type="slidenum">
              <a:rPr lang="en-US" altLang="en-US"/>
              <a:pPr>
                <a:defRPr/>
              </a:pPr>
              <a:t>‹#›</a:t>
            </a:fld>
            <a:endParaRPr lang="en-US" altLang="en-US"/>
          </a:p>
        </p:txBody>
      </p:sp>
    </p:spTree>
    <p:extLst>
      <p:ext uri="{BB962C8B-B14F-4D97-AF65-F5344CB8AC3E}">
        <p14:creationId xmlns:p14="http://schemas.microsoft.com/office/powerpoint/2010/main" val="32051974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928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eaLnBrk="1" hangingPunct="1">
              <a:defRPr>
                <a:solidFill>
                  <a:srgbClr val="000000"/>
                </a:solidFill>
                <a:latin typeface="Arial" charset="0"/>
              </a:defRPr>
            </a:lvl1pPr>
          </a:lstStyle>
          <a:p>
            <a:pPr>
              <a:defRPr/>
            </a:pPr>
            <a:endParaRPr lang="en-US" alt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eaLnBrk="1" hangingPunct="1">
              <a:defRPr>
                <a:solidFill>
                  <a:srgbClr val="000000"/>
                </a:solidFill>
                <a:latin typeface="Arial" charset="0"/>
              </a:defRPr>
            </a:lvl1pPr>
          </a:lstStyle>
          <a:p>
            <a:pPr>
              <a:defRPr/>
            </a:pPr>
            <a:endParaRPr lang="en-US" altLang="en-US"/>
          </a:p>
        </p:txBody>
      </p:sp>
      <p:sp>
        <p:nvSpPr>
          <p:cNvPr id="7" name="Slide Number Placeholder 6"/>
          <p:cNvSpPr>
            <a:spLocks noGrp="1"/>
          </p:cNvSpPr>
          <p:nvPr>
            <p:ph type="sldNum" sz="quarter" idx="12"/>
          </p:nvPr>
        </p:nvSpPr>
        <p:spPr>
          <a:xfrm>
            <a:off x="6553200" y="6305550"/>
            <a:ext cx="2133600" cy="476250"/>
          </a:xfrm>
          <a:prstGeom prst="rect">
            <a:avLst/>
          </a:prstGeom>
        </p:spPr>
        <p:txBody>
          <a:bodyPr/>
          <a:lstStyle>
            <a:lvl1pPr eaLnBrk="1" hangingPunct="1">
              <a:defRPr>
                <a:solidFill>
                  <a:srgbClr val="000000"/>
                </a:solidFill>
                <a:latin typeface="Arial" charset="0"/>
              </a:defRPr>
            </a:lvl1pPr>
          </a:lstStyle>
          <a:p>
            <a:pPr>
              <a:defRPr/>
            </a:pPr>
            <a:fld id="{8E9BB87C-1C99-4C97-9E9D-FE4AD9B79270}" type="slidenum">
              <a:rPr lang="en-US" altLang="en-US"/>
              <a:pPr>
                <a:defRPr/>
              </a:pPr>
              <a:t>‹#›</a:t>
            </a:fld>
            <a:endParaRPr lang="en-US" altLang="en-US"/>
          </a:p>
        </p:txBody>
      </p:sp>
    </p:spTree>
    <p:extLst>
      <p:ext uri="{BB962C8B-B14F-4D97-AF65-F5344CB8AC3E}">
        <p14:creationId xmlns:p14="http://schemas.microsoft.com/office/powerpoint/2010/main" val="40709829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9288"/>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eaLnBrk="1" hangingPunct="1">
              <a:defRPr>
                <a:solidFill>
                  <a:srgbClr val="000000"/>
                </a:solidFill>
                <a:latin typeface="Arial" charset="0"/>
              </a:defRPr>
            </a:lvl1pPr>
          </a:lstStyle>
          <a:p>
            <a:pPr>
              <a:defRPr/>
            </a:pPr>
            <a:endParaRPr lang="en-US" altLang="en-US"/>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eaLnBrk="1" hangingPunct="1">
              <a:defRPr>
                <a:solidFill>
                  <a:srgbClr val="000000"/>
                </a:solidFill>
                <a:latin typeface="Arial" charset="0"/>
              </a:defRPr>
            </a:lvl1pPr>
          </a:lstStyle>
          <a:p>
            <a:pPr>
              <a:defRPr/>
            </a:pPr>
            <a:endParaRPr lang="en-US" altLang="en-US"/>
          </a:p>
        </p:txBody>
      </p:sp>
      <p:sp>
        <p:nvSpPr>
          <p:cNvPr id="9" name="Slide Number Placeholder 8"/>
          <p:cNvSpPr>
            <a:spLocks noGrp="1"/>
          </p:cNvSpPr>
          <p:nvPr>
            <p:ph type="sldNum" sz="quarter" idx="12"/>
          </p:nvPr>
        </p:nvSpPr>
        <p:spPr>
          <a:xfrm>
            <a:off x="6553200" y="6305550"/>
            <a:ext cx="2133600" cy="476250"/>
          </a:xfrm>
          <a:prstGeom prst="rect">
            <a:avLst/>
          </a:prstGeom>
        </p:spPr>
        <p:txBody>
          <a:bodyPr/>
          <a:lstStyle>
            <a:lvl1pPr eaLnBrk="1" hangingPunct="1">
              <a:defRPr>
                <a:solidFill>
                  <a:srgbClr val="000000"/>
                </a:solidFill>
                <a:latin typeface="Arial" charset="0"/>
              </a:defRPr>
            </a:lvl1pPr>
          </a:lstStyle>
          <a:p>
            <a:pPr>
              <a:defRPr/>
            </a:pPr>
            <a:fld id="{62BAC138-E042-4ADC-8A71-62CF7E4CD159}" type="slidenum">
              <a:rPr lang="en-US" altLang="en-US"/>
              <a:pPr>
                <a:defRPr/>
              </a:pPr>
              <a:t>‹#›</a:t>
            </a:fld>
            <a:endParaRPr lang="en-US" altLang="en-US"/>
          </a:p>
        </p:txBody>
      </p:sp>
    </p:spTree>
    <p:extLst>
      <p:ext uri="{BB962C8B-B14F-4D97-AF65-F5344CB8AC3E}">
        <p14:creationId xmlns:p14="http://schemas.microsoft.com/office/powerpoint/2010/main" val="9067443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9288"/>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eaLnBrk="1" hangingPunct="1">
              <a:defRPr>
                <a:solidFill>
                  <a:srgbClr val="000000"/>
                </a:solidFill>
                <a:latin typeface="Arial" charset="0"/>
              </a:defRPr>
            </a:lvl1pPr>
          </a:lstStyle>
          <a:p>
            <a:pPr>
              <a:defRPr/>
            </a:pPr>
            <a:endParaRPr lang="en-US" alt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eaLnBrk="1" hangingPunct="1">
              <a:defRPr>
                <a:solidFill>
                  <a:srgbClr val="000000"/>
                </a:solidFill>
                <a:latin typeface="Arial" charset="0"/>
              </a:defRPr>
            </a:lvl1pPr>
          </a:lstStyle>
          <a:p>
            <a:pPr>
              <a:defRPr/>
            </a:pPr>
            <a:endParaRPr lang="en-US" altLang="en-US"/>
          </a:p>
        </p:txBody>
      </p:sp>
      <p:sp>
        <p:nvSpPr>
          <p:cNvPr id="5" name="Slide Number Placeholder 4"/>
          <p:cNvSpPr>
            <a:spLocks noGrp="1"/>
          </p:cNvSpPr>
          <p:nvPr>
            <p:ph type="sldNum" sz="quarter" idx="12"/>
          </p:nvPr>
        </p:nvSpPr>
        <p:spPr>
          <a:xfrm>
            <a:off x="6553200" y="6305550"/>
            <a:ext cx="2133600" cy="476250"/>
          </a:xfrm>
          <a:prstGeom prst="rect">
            <a:avLst/>
          </a:prstGeom>
        </p:spPr>
        <p:txBody>
          <a:bodyPr/>
          <a:lstStyle>
            <a:lvl1pPr eaLnBrk="1" hangingPunct="1">
              <a:defRPr>
                <a:solidFill>
                  <a:srgbClr val="000000"/>
                </a:solidFill>
                <a:latin typeface="Arial" charset="0"/>
              </a:defRPr>
            </a:lvl1pPr>
          </a:lstStyle>
          <a:p>
            <a:pPr>
              <a:defRPr/>
            </a:pPr>
            <a:fld id="{7949CD93-6C45-4B53-9175-8F53A20A7C53}" type="slidenum">
              <a:rPr lang="en-US" altLang="en-US"/>
              <a:pPr>
                <a:defRPr/>
              </a:pPr>
              <a:t>‹#›</a:t>
            </a:fld>
            <a:endParaRPr lang="en-US" altLang="en-US"/>
          </a:p>
        </p:txBody>
      </p:sp>
    </p:spTree>
    <p:extLst>
      <p:ext uri="{BB962C8B-B14F-4D97-AF65-F5344CB8AC3E}">
        <p14:creationId xmlns:p14="http://schemas.microsoft.com/office/powerpoint/2010/main" val="18791319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eaLnBrk="1" hangingPunct="1">
              <a:defRPr>
                <a:solidFill>
                  <a:srgbClr val="000000"/>
                </a:solidFill>
                <a:latin typeface="Arial" charset="0"/>
              </a:defRPr>
            </a:lvl1pPr>
          </a:lstStyle>
          <a:p>
            <a:pPr>
              <a:defRPr/>
            </a:pPr>
            <a:endParaRPr lang="en-US" altLang="en-US"/>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eaLnBrk="1" hangingPunct="1">
              <a:defRPr>
                <a:solidFill>
                  <a:srgbClr val="000000"/>
                </a:solidFill>
                <a:latin typeface="Arial" charset="0"/>
              </a:defRPr>
            </a:lvl1pPr>
          </a:lstStyle>
          <a:p>
            <a:pPr>
              <a:defRPr/>
            </a:pPr>
            <a:endParaRPr lang="en-US" altLang="en-US"/>
          </a:p>
        </p:txBody>
      </p:sp>
      <p:sp>
        <p:nvSpPr>
          <p:cNvPr id="4" name="Slide Number Placeholder 3"/>
          <p:cNvSpPr>
            <a:spLocks noGrp="1"/>
          </p:cNvSpPr>
          <p:nvPr>
            <p:ph type="sldNum" sz="quarter" idx="12"/>
          </p:nvPr>
        </p:nvSpPr>
        <p:spPr>
          <a:xfrm>
            <a:off x="6553200" y="6305550"/>
            <a:ext cx="2133600" cy="476250"/>
          </a:xfrm>
          <a:prstGeom prst="rect">
            <a:avLst/>
          </a:prstGeom>
        </p:spPr>
        <p:txBody>
          <a:bodyPr/>
          <a:lstStyle>
            <a:lvl1pPr eaLnBrk="1" hangingPunct="1">
              <a:defRPr>
                <a:solidFill>
                  <a:srgbClr val="000000"/>
                </a:solidFill>
                <a:latin typeface="Arial" charset="0"/>
              </a:defRPr>
            </a:lvl1pPr>
          </a:lstStyle>
          <a:p>
            <a:pPr>
              <a:defRPr/>
            </a:pPr>
            <a:fld id="{900776CE-7DB2-42E5-B467-C71A44FF4A1E}" type="slidenum">
              <a:rPr lang="en-US" altLang="en-US"/>
              <a:pPr>
                <a:defRPr/>
              </a:pPr>
              <a:t>‹#›</a:t>
            </a:fld>
            <a:endParaRPr lang="en-US" altLang="en-US"/>
          </a:p>
        </p:txBody>
      </p:sp>
    </p:spTree>
    <p:extLst>
      <p:ext uri="{BB962C8B-B14F-4D97-AF65-F5344CB8AC3E}">
        <p14:creationId xmlns:p14="http://schemas.microsoft.com/office/powerpoint/2010/main" val="13571378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eaLnBrk="1" hangingPunct="1">
              <a:defRPr>
                <a:solidFill>
                  <a:srgbClr val="000000"/>
                </a:solidFill>
                <a:latin typeface="Arial" charset="0"/>
              </a:defRPr>
            </a:lvl1pPr>
          </a:lstStyle>
          <a:p>
            <a:pPr>
              <a:defRPr/>
            </a:pPr>
            <a:endParaRPr lang="en-US" alt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eaLnBrk="1" hangingPunct="1">
              <a:defRPr>
                <a:solidFill>
                  <a:srgbClr val="000000"/>
                </a:solidFill>
                <a:latin typeface="Arial" charset="0"/>
              </a:defRPr>
            </a:lvl1pPr>
          </a:lstStyle>
          <a:p>
            <a:pPr>
              <a:defRPr/>
            </a:pPr>
            <a:endParaRPr lang="en-US" altLang="en-US"/>
          </a:p>
        </p:txBody>
      </p:sp>
      <p:sp>
        <p:nvSpPr>
          <p:cNvPr id="7" name="Slide Number Placeholder 6"/>
          <p:cNvSpPr>
            <a:spLocks noGrp="1"/>
          </p:cNvSpPr>
          <p:nvPr>
            <p:ph type="sldNum" sz="quarter" idx="12"/>
          </p:nvPr>
        </p:nvSpPr>
        <p:spPr>
          <a:xfrm>
            <a:off x="6553200" y="6305550"/>
            <a:ext cx="2133600" cy="476250"/>
          </a:xfrm>
          <a:prstGeom prst="rect">
            <a:avLst/>
          </a:prstGeom>
        </p:spPr>
        <p:txBody>
          <a:bodyPr/>
          <a:lstStyle>
            <a:lvl1pPr eaLnBrk="1" hangingPunct="1">
              <a:defRPr>
                <a:solidFill>
                  <a:srgbClr val="000000"/>
                </a:solidFill>
                <a:latin typeface="Arial" charset="0"/>
              </a:defRPr>
            </a:lvl1pPr>
          </a:lstStyle>
          <a:p>
            <a:pPr>
              <a:defRPr/>
            </a:pPr>
            <a:fld id="{5839B93C-3D9D-433D-9897-903EF7BC9E02}" type="slidenum">
              <a:rPr lang="en-US" altLang="en-US"/>
              <a:pPr>
                <a:defRPr/>
              </a:pPr>
              <a:t>‹#›</a:t>
            </a:fld>
            <a:endParaRPr lang="en-US" altLang="en-US"/>
          </a:p>
        </p:txBody>
      </p:sp>
    </p:spTree>
    <p:extLst>
      <p:ext uri="{BB962C8B-B14F-4D97-AF65-F5344CB8AC3E}">
        <p14:creationId xmlns:p14="http://schemas.microsoft.com/office/powerpoint/2010/main" val="22090209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eaLnBrk="1" hangingPunct="1">
              <a:defRPr>
                <a:solidFill>
                  <a:srgbClr val="000000"/>
                </a:solidFill>
                <a:latin typeface="Arial" charset="0"/>
              </a:defRPr>
            </a:lvl1pPr>
          </a:lstStyle>
          <a:p>
            <a:pPr>
              <a:defRPr/>
            </a:pPr>
            <a:endParaRPr lang="en-US" alt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eaLnBrk="1" hangingPunct="1">
              <a:defRPr>
                <a:solidFill>
                  <a:srgbClr val="000000"/>
                </a:solidFill>
                <a:latin typeface="Arial" charset="0"/>
              </a:defRPr>
            </a:lvl1pPr>
          </a:lstStyle>
          <a:p>
            <a:pPr>
              <a:defRPr/>
            </a:pPr>
            <a:endParaRPr lang="en-US" altLang="en-US"/>
          </a:p>
        </p:txBody>
      </p:sp>
      <p:sp>
        <p:nvSpPr>
          <p:cNvPr id="7" name="Slide Number Placeholder 6"/>
          <p:cNvSpPr>
            <a:spLocks noGrp="1"/>
          </p:cNvSpPr>
          <p:nvPr>
            <p:ph type="sldNum" sz="quarter" idx="12"/>
          </p:nvPr>
        </p:nvSpPr>
        <p:spPr>
          <a:xfrm>
            <a:off x="6553200" y="6305550"/>
            <a:ext cx="2133600" cy="476250"/>
          </a:xfrm>
          <a:prstGeom prst="rect">
            <a:avLst/>
          </a:prstGeom>
        </p:spPr>
        <p:txBody>
          <a:bodyPr/>
          <a:lstStyle>
            <a:lvl1pPr eaLnBrk="1" hangingPunct="1">
              <a:defRPr>
                <a:solidFill>
                  <a:srgbClr val="000000"/>
                </a:solidFill>
                <a:latin typeface="Arial" charset="0"/>
              </a:defRPr>
            </a:lvl1pPr>
          </a:lstStyle>
          <a:p>
            <a:pPr>
              <a:defRPr/>
            </a:pPr>
            <a:fld id="{23CFB000-7BAD-4605-8B77-2E43ABACE820}" type="slidenum">
              <a:rPr lang="en-US" altLang="en-US"/>
              <a:pPr>
                <a:defRPr/>
              </a:pPr>
              <a:t>‹#›</a:t>
            </a:fld>
            <a:endParaRPr lang="en-US" altLang="en-US"/>
          </a:p>
        </p:txBody>
      </p:sp>
    </p:spTree>
    <p:extLst>
      <p:ext uri="{BB962C8B-B14F-4D97-AF65-F5344CB8AC3E}">
        <p14:creationId xmlns:p14="http://schemas.microsoft.com/office/powerpoint/2010/main" val="10945788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9288"/>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eaLnBrk="1" hangingPunct="1">
              <a:defRPr>
                <a:solidFill>
                  <a:srgbClr val="000000"/>
                </a:solidFill>
                <a:latin typeface="Arial" charset="0"/>
              </a:defRPr>
            </a:lvl1pPr>
          </a:lstStyle>
          <a:p>
            <a:pPr>
              <a:defRPr/>
            </a:pPr>
            <a:endParaRPr lang="en-US" alt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eaLnBrk="1" hangingPunct="1">
              <a:defRPr>
                <a:solidFill>
                  <a:srgbClr val="000000"/>
                </a:solidFill>
                <a:latin typeface="Arial" charset="0"/>
              </a:defRPr>
            </a:lvl1pPr>
          </a:lstStyle>
          <a:p>
            <a:pPr>
              <a:defRPr/>
            </a:pPr>
            <a:endParaRPr lang="en-US" altLang="en-US"/>
          </a:p>
        </p:txBody>
      </p:sp>
      <p:sp>
        <p:nvSpPr>
          <p:cNvPr id="6" name="Slide Number Placeholder 5"/>
          <p:cNvSpPr>
            <a:spLocks noGrp="1"/>
          </p:cNvSpPr>
          <p:nvPr>
            <p:ph type="sldNum" sz="quarter" idx="12"/>
          </p:nvPr>
        </p:nvSpPr>
        <p:spPr>
          <a:xfrm>
            <a:off x="6553200" y="6305550"/>
            <a:ext cx="2133600" cy="476250"/>
          </a:xfrm>
          <a:prstGeom prst="rect">
            <a:avLst/>
          </a:prstGeom>
        </p:spPr>
        <p:txBody>
          <a:bodyPr/>
          <a:lstStyle>
            <a:lvl1pPr eaLnBrk="1" hangingPunct="1">
              <a:defRPr>
                <a:solidFill>
                  <a:srgbClr val="000000"/>
                </a:solidFill>
                <a:latin typeface="Arial" charset="0"/>
              </a:defRPr>
            </a:lvl1pPr>
          </a:lstStyle>
          <a:p>
            <a:pPr>
              <a:defRPr/>
            </a:pPr>
            <a:fld id="{B33CB33A-DDE5-4665-950C-3DF0F4F289C7}" type="slidenum">
              <a:rPr lang="en-US" altLang="en-US"/>
              <a:pPr>
                <a:defRPr/>
              </a:pPr>
              <a:t>‹#›</a:t>
            </a:fld>
            <a:endParaRPr lang="en-US" altLang="en-US"/>
          </a:p>
        </p:txBody>
      </p:sp>
    </p:spTree>
    <p:extLst>
      <p:ext uri="{BB962C8B-B14F-4D97-AF65-F5344CB8AC3E}">
        <p14:creationId xmlns:p14="http://schemas.microsoft.com/office/powerpoint/2010/main" val="3422100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2EE0B71A-A740-433B-8A89-F7B084BB5729}" type="slidenum">
              <a:rPr lang="en-US" smtClean="0"/>
              <a:pPr>
                <a:defRPr/>
              </a:pPr>
              <a:t>‹#›</a:t>
            </a:fld>
            <a:endParaRPr lang="en-US"/>
          </a:p>
        </p:txBody>
      </p:sp>
    </p:spTree>
    <p:extLst>
      <p:ext uri="{BB962C8B-B14F-4D97-AF65-F5344CB8AC3E}">
        <p14:creationId xmlns:p14="http://schemas.microsoft.com/office/powerpoint/2010/main" val="983052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lvl1pPr>
              <a:defRPr>
                <a:solidFill>
                  <a:schemeClr val="tx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eaLnBrk="1" hangingPunct="1">
              <a:defRPr>
                <a:solidFill>
                  <a:srgbClr val="000000"/>
                </a:solidFill>
                <a:latin typeface="Arial" charset="0"/>
              </a:defRPr>
            </a:lvl1pPr>
          </a:lstStyle>
          <a:p>
            <a:pPr>
              <a:defRPr/>
            </a:pPr>
            <a:endParaRPr lang="en-US" alt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eaLnBrk="1" hangingPunct="1">
              <a:defRPr>
                <a:solidFill>
                  <a:srgbClr val="000000"/>
                </a:solidFill>
                <a:latin typeface="Arial" charset="0"/>
              </a:defRPr>
            </a:lvl1pPr>
          </a:lstStyle>
          <a:p>
            <a:pPr>
              <a:defRPr/>
            </a:pPr>
            <a:endParaRPr lang="en-US" altLang="en-US"/>
          </a:p>
        </p:txBody>
      </p:sp>
      <p:sp>
        <p:nvSpPr>
          <p:cNvPr id="6" name="Slide Number Placeholder 5"/>
          <p:cNvSpPr>
            <a:spLocks noGrp="1"/>
          </p:cNvSpPr>
          <p:nvPr>
            <p:ph type="sldNum" sz="quarter" idx="12"/>
          </p:nvPr>
        </p:nvSpPr>
        <p:spPr>
          <a:xfrm>
            <a:off x="6553200" y="6305550"/>
            <a:ext cx="2133600" cy="476250"/>
          </a:xfrm>
          <a:prstGeom prst="rect">
            <a:avLst/>
          </a:prstGeom>
        </p:spPr>
        <p:txBody>
          <a:bodyPr/>
          <a:lstStyle>
            <a:lvl1pPr eaLnBrk="1" hangingPunct="1">
              <a:defRPr>
                <a:solidFill>
                  <a:srgbClr val="000000"/>
                </a:solidFill>
                <a:latin typeface="Arial" charset="0"/>
              </a:defRPr>
            </a:lvl1pPr>
          </a:lstStyle>
          <a:p>
            <a:pPr>
              <a:defRPr/>
            </a:pPr>
            <a:fld id="{91682626-DBF1-4639-ADBB-49258A9D0B3D}" type="slidenum">
              <a:rPr lang="en-US" altLang="en-US"/>
              <a:pPr>
                <a:defRPr/>
              </a:pPr>
              <a:t>‹#›</a:t>
            </a:fld>
            <a:endParaRPr lang="en-US" altLang="en-US"/>
          </a:p>
        </p:txBody>
      </p:sp>
    </p:spTree>
    <p:extLst>
      <p:ext uri="{BB962C8B-B14F-4D97-AF65-F5344CB8AC3E}">
        <p14:creationId xmlns:p14="http://schemas.microsoft.com/office/powerpoint/2010/main" val="17932415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EFF598-E9E9-498C-95B4-DBF1E077724D}"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3293670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CEECC8-102D-41B8-A381-AA51F9E26C94}"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6786239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CCD6DF-6D8B-40E1-B60B-BF5C009DD5E3}"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8523455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920B01-AF48-49D5-AA4E-E49EA21889C7}"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3442407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7228093-A945-4806-9036-D9CE0A0E702E}"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42915095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6DD956-AEF9-4ADB-9AE9-B480D3D65137}"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3281214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3F939D3-CA25-46BD-AF87-6EE306128989}"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9172701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C4BED2-CD8E-427B-8947-9AD83329D811}"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4386083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1E3D656-630B-4193-B998-15ED75AB59AD}"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557540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F0D1B92F-B184-4C0D-B87E-62D0811D67E3}" type="slidenum">
              <a:rPr lang="en-US" smtClean="0"/>
              <a:pPr>
                <a:defRPr/>
              </a:pPr>
              <a:t>‹#›</a:t>
            </a:fld>
            <a:endParaRPr lang="en-US"/>
          </a:p>
        </p:txBody>
      </p:sp>
    </p:spTree>
    <p:extLst>
      <p:ext uri="{BB962C8B-B14F-4D97-AF65-F5344CB8AC3E}">
        <p14:creationId xmlns:p14="http://schemas.microsoft.com/office/powerpoint/2010/main" val="1183004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9D599A-AC21-48D0-A4C9-DAB01B6EF148}"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3855680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D09FD4-EF92-4D27-B128-2C1918F5B0A1}"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7452515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88371AED-E3A5-40D8-8B08-CE0982E4646B}" type="datetimeFigureOut">
              <a:rPr lang="en-US" smtClean="0">
                <a:solidFill>
                  <a:srgbClr val="000000"/>
                </a:solidFill>
              </a:rPr>
              <a:pPr/>
              <a:t>10/20/2016</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B26E3A3-B310-4DF1-BE14-1EB750564A63}" type="slidenum">
              <a:rPr lang="en-US" smtClean="0">
                <a:solidFill>
                  <a:srgbClr val="000000"/>
                </a:solidFill>
              </a:rPr>
              <a:pPr/>
              <a:t>‹#›</a:t>
            </a:fld>
            <a:endParaRPr lang="en-US">
              <a:solidFill>
                <a:srgbClr val="000000"/>
              </a:solidFill>
            </a:endParaRPr>
          </a:p>
        </p:txBody>
      </p:sp>
      <p:pic>
        <p:nvPicPr>
          <p:cNvPr id="7" name="Picture 15" descr="red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D&amp;A-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6096000"/>
            <a:ext cx="2259013" cy="55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7202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88371AED-E3A5-40D8-8B08-CE0982E4646B}" type="datetimeFigureOut">
              <a:rPr lang="en-US" smtClean="0">
                <a:solidFill>
                  <a:srgbClr val="000000"/>
                </a:solidFill>
              </a:rPr>
              <a:pPr/>
              <a:t>10/20/2016</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B26E3A3-B310-4DF1-BE14-1EB750564A63}" type="slidenum">
              <a:rPr lang="en-US" smtClean="0">
                <a:solidFill>
                  <a:srgbClr val="000000"/>
                </a:solidFill>
              </a:rPr>
              <a:pPr/>
              <a:t>‹#›</a:t>
            </a:fld>
            <a:endParaRPr lang="en-US">
              <a:solidFill>
                <a:srgbClr val="000000"/>
              </a:solidFill>
            </a:endParaRPr>
          </a:p>
        </p:txBody>
      </p:sp>
      <p:pic>
        <p:nvPicPr>
          <p:cNvPr id="7" name="Picture 15" descr="red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D&amp;A-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6172200"/>
            <a:ext cx="2259013" cy="55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6250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88371AED-E3A5-40D8-8B08-CE0982E4646B}" type="datetimeFigureOut">
              <a:rPr lang="en-US" smtClean="0">
                <a:solidFill>
                  <a:srgbClr val="000000"/>
                </a:solidFill>
              </a:rPr>
              <a:pPr/>
              <a:t>10/20/2016</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B26E3A3-B310-4DF1-BE14-1EB750564A6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16816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88371AED-E3A5-40D8-8B08-CE0982E4646B}" type="datetimeFigureOut">
              <a:rPr lang="en-US" smtClean="0">
                <a:solidFill>
                  <a:srgbClr val="000000"/>
                </a:solidFill>
              </a:rPr>
              <a:pPr/>
              <a:t>10/20/2016</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B26E3A3-B310-4DF1-BE14-1EB750564A6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356180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88371AED-E3A5-40D8-8B08-CE0982E4646B}" type="datetimeFigureOut">
              <a:rPr lang="en-US" smtClean="0">
                <a:solidFill>
                  <a:srgbClr val="000000"/>
                </a:solidFill>
              </a:rPr>
              <a:pPr/>
              <a:t>10/20/2016</a:t>
            </a:fld>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B26E3A3-B310-4DF1-BE14-1EB750564A6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813357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88371AED-E3A5-40D8-8B08-CE0982E4646B}" type="datetimeFigureOut">
              <a:rPr lang="en-US" smtClean="0">
                <a:solidFill>
                  <a:srgbClr val="000000"/>
                </a:solidFill>
              </a:rPr>
              <a:pPr/>
              <a:t>10/20/2016</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B26E3A3-B310-4DF1-BE14-1EB750564A6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67342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8371AED-E3A5-40D8-8B08-CE0982E4646B}" type="datetimeFigureOut">
              <a:rPr lang="en-US" smtClean="0">
                <a:solidFill>
                  <a:srgbClr val="000000"/>
                </a:solidFill>
              </a:rPr>
              <a:pPr/>
              <a:t>10/20/2016</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B26E3A3-B310-4DF1-BE14-1EB750564A6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705866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88371AED-E3A5-40D8-8B08-CE0982E4646B}" type="datetimeFigureOut">
              <a:rPr lang="en-US" smtClean="0">
                <a:solidFill>
                  <a:srgbClr val="000000"/>
                </a:solidFill>
              </a:rPr>
              <a:pPr/>
              <a:t>10/20/2016</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B26E3A3-B310-4DF1-BE14-1EB750564A6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67787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31236A5-05B5-49F8-B0CA-5052AA9C0A8E}" type="slidenum">
              <a:rPr lang="en-US" smtClean="0"/>
              <a:pPr>
                <a:defRPr/>
              </a:pPr>
              <a:t>‹#›</a:t>
            </a:fld>
            <a:endParaRPr lang="en-US"/>
          </a:p>
        </p:txBody>
      </p:sp>
    </p:spTree>
    <p:extLst>
      <p:ext uri="{BB962C8B-B14F-4D97-AF65-F5344CB8AC3E}">
        <p14:creationId xmlns:p14="http://schemas.microsoft.com/office/powerpoint/2010/main" val="209259256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88371AED-E3A5-40D8-8B08-CE0982E4646B}" type="datetimeFigureOut">
              <a:rPr lang="en-US" smtClean="0">
                <a:solidFill>
                  <a:srgbClr val="000000"/>
                </a:solidFill>
              </a:rPr>
              <a:pPr/>
              <a:t>10/20/2016</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B26E3A3-B310-4DF1-BE14-1EB750564A6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6849523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8371AED-E3A5-40D8-8B08-CE0982E4646B}" type="datetimeFigureOut">
              <a:rPr lang="en-US" smtClean="0">
                <a:solidFill>
                  <a:srgbClr val="000000"/>
                </a:solidFill>
              </a:rPr>
              <a:pPr/>
              <a:t>10/20/2016</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B26E3A3-B310-4DF1-BE14-1EB750564A6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154696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8371AED-E3A5-40D8-8B08-CE0982E4646B}" type="datetimeFigureOut">
              <a:rPr lang="en-US" smtClean="0">
                <a:solidFill>
                  <a:srgbClr val="000000"/>
                </a:solidFill>
              </a:rPr>
              <a:pPr/>
              <a:t>10/20/2016</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B26E3A3-B310-4DF1-BE14-1EB750564A6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130287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371AED-E3A5-40D8-8B08-CE0982E4646B}" type="datetimeFigureOut">
              <a:rPr lang="en-US" smtClean="0">
                <a:solidFill>
                  <a:srgbClr val="000000"/>
                </a:solidFill>
              </a:rPr>
              <a:pPr/>
              <a:t>10/20/2016</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1B26E3A3-B310-4DF1-BE14-1EB750564A6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511139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902A632B-035B-426D-B103-5FC8FEBA6956}" type="datetime1">
              <a:rPr lang="en-US" smtClean="0">
                <a:solidFill>
                  <a:srgbClr val="000000"/>
                </a:solidFill>
              </a:rPr>
              <a:pPr/>
              <a:t>10/20/2016</a:t>
            </a:fld>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AEC1EC2-5775-469A-86E7-062263E33F41}" type="slidenum">
              <a:rPr lang="en-US" smtClean="0">
                <a:solidFill>
                  <a:srgbClr val="000000"/>
                </a:solidFill>
              </a:rPr>
              <a:pPr/>
              <a:t>‹#›</a:t>
            </a:fld>
            <a:endParaRPr lang="en-US" dirty="0">
              <a:solidFill>
                <a:srgbClr val="000000"/>
              </a:solidFill>
            </a:endParaRPr>
          </a:p>
        </p:txBody>
      </p:sp>
      <p:pic>
        <p:nvPicPr>
          <p:cNvPr id="7" name="Picture 15" descr="red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2946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3561BE02-C144-4BEB-A1B8-7BF8B29E6E39}" type="datetime1">
              <a:rPr lang="en-US" smtClean="0">
                <a:solidFill>
                  <a:srgbClr val="000000"/>
                </a:solidFill>
              </a:rPr>
              <a:pPr/>
              <a:t>10/20/2016</a:t>
            </a:fld>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AEC1EC2-5775-469A-86E7-062263E33F41}" type="slidenum">
              <a:rPr lang="en-US" smtClean="0">
                <a:solidFill>
                  <a:srgbClr val="000000"/>
                </a:solidFill>
              </a:rPr>
              <a:pPr/>
              <a:t>‹#›</a:t>
            </a:fld>
            <a:endParaRPr lang="en-US" dirty="0">
              <a:solidFill>
                <a:srgbClr val="000000"/>
              </a:solidFill>
            </a:endParaRPr>
          </a:p>
        </p:txBody>
      </p:sp>
      <p:pic>
        <p:nvPicPr>
          <p:cNvPr id="7" name="Picture 15" descr="red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D&amp;A-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1" y="6172200"/>
            <a:ext cx="2259013" cy="55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723562"/>
      </p:ext>
    </p:extLst>
  </p:cSld>
  <p:clrMapOvr>
    <a:masterClrMapping/>
  </p:clrMapOvr>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E83EE88C-3772-4157-9FEE-BB1564E0A75E}" type="datetime1">
              <a:rPr lang="en-US" smtClean="0">
                <a:solidFill>
                  <a:srgbClr val="000000"/>
                </a:solidFill>
              </a:rPr>
              <a:pPr/>
              <a:t>10/20/2016</a:t>
            </a:fld>
            <a:endParaRPr lang="en-US" dirty="0">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eaLnBrk="1" fontAlgn="auto" hangingPunct="1">
              <a:spcBef>
                <a:spcPts val="0"/>
              </a:spcBef>
              <a:spcAft>
                <a:spcPts val="0"/>
              </a:spcAft>
            </a:pPr>
            <a:endParaRPr lang="en-US" dirty="0">
              <a:solidFill>
                <a:srgbClr val="000000"/>
              </a:solidFill>
              <a:latin typeface="Arial"/>
            </a:endParaRPr>
          </a:p>
        </p:txBody>
      </p:sp>
      <p:sp>
        <p:nvSpPr>
          <p:cNvPr id="6" name="Slide Number Placeholder 5"/>
          <p:cNvSpPr>
            <a:spLocks noGrp="1"/>
          </p:cNvSpPr>
          <p:nvPr>
            <p:ph type="sldNum" sz="quarter" idx="12"/>
          </p:nvPr>
        </p:nvSpPr>
        <p:spPr/>
        <p:txBody>
          <a:bodyPr/>
          <a:lstStyle>
            <a:lvl1pPr>
              <a:defRPr/>
            </a:lvl1pPr>
          </a:lstStyle>
          <a:p>
            <a:fld id="{DAEC1EC2-5775-469A-86E7-062263E33F4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507223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2F8C1591-EA3A-4494-BD57-DC06931EEBD8}" type="datetime1">
              <a:rPr lang="en-US" smtClean="0">
                <a:solidFill>
                  <a:srgbClr val="000000"/>
                </a:solidFill>
              </a:rPr>
              <a:pPr/>
              <a:t>10/20/2016</a:t>
            </a:fld>
            <a:endParaRPr lang="en-US" dirty="0">
              <a:solidFill>
                <a:srgbClr val="000000"/>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eaLnBrk="1" fontAlgn="auto" hangingPunct="1">
              <a:spcBef>
                <a:spcPts val="0"/>
              </a:spcBef>
              <a:spcAft>
                <a:spcPts val="0"/>
              </a:spcAft>
            </a:pPr>
            <a:endParaRPr lang="en-US" dirty="0">
              <a:solidFill>
                <a:srgbClr val="000000"/>
              </a:solidFill>
              <a:latin typeface="Arial"/>
            </a:endParaRPr>
          </a:p>
        </p:txBody>
      </p:sp>
      <p:sp>
        <p:nvSpPr>
          <p:cNvPr id="7" name="Slide Number Placeholder 6"/>
          <p:cNvSpPr>
            <a:spLocks noGrp="1"/>
          </p:cNvSpPr>
          <p:nvPr>
            <p:ph type="sldNum" sz="quarter" idx="12"/>
          </p:nvPr>
        </p:nvSpPr>
        <p:spPr/>
        <p:txBody>
          <a:bodyPr/>
          <a:lstStyle>
            <a:lvl1pPr>
              <a:defRPr/>
            </a:lvl1pPr>
          </a:lstStyle>
          <a:p>
            <a:fld id="{DAEC1EC2-5775-469A-86E7-062263E33F4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7989671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F8801D27-92EE-471B-91B8-228A0DA9A63B}" type="datetime1">
              <a:rPr lang="en-US" smtClean="0">
                <a:solidFill>
                  <a:srgbClr val="000000"/>
                </a:solidFill>
              </a:rPr>
              <a:pPr/>
              <a:t>10/20/2016</a:t>
            </a:fld>
            <a:endParaRPr lang="en-US" dirty="0">
              <a:solidFill>
                <a:srgbClr val="000000"/>
              </a:solidFill>
            </a:endParaRPr>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pPr eaLnBrk="1" fontAlgn="auto" hangingPunct="1">
              <a:spcBef>
                <a:spcPts val="0"/>
              </a:spcBef>
              <a:spcAft>
                <a:spcPts val="0"/>
              </a:spcAft>
            </a:pPr>
            <a:endParaRPr lang="en-US" dirty="0">
              <a:solidFill>
                <a:srgbClr val="000000"/>
              </a:solidFill>
              <a:latin typeface="Arial"/>
            </a:endParaRPr>
          </a:p>
        </p:txBody>
      </p:sp>
      <p:sp>
        <p:nvSpPr>
          <p:cNvPr id="9" name="Slide Number Placeholder 8"/>
          <p:cNvSpPr>
            <a:spLocks noGrp="1"/>
          </p:cNvSpPr>
          <p:nvPr>
            <p:ph type="sldNum" sz="quarter" idx="12"/>
          </p:nvPr>
        </p:nvSpPr>
        <p:spPr/>
        <p:txBody>
          <a:bodyPr/>
          <a:lstStyle>
            <a:lvl1pPr>
              <a:defRPr/>
            </a:lvl1pPr>
          </a:lstStyle>
          <a:p>
            <a:fld id="{DAEC1EC2-5775-469A-86E7-062263E33F4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579962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E3DD1BF8-25EC-4949-AC45-4ACB4C4FEF12}" type="datetime1">
              <a:rPr lang="en-US" smtClean="0">
                <a:solidFill>
                  <a:srgbClr val="000000"/>
                </a:solidFill>
              </a:rPr>
              <a:pPr/>
              <a:t>10/20/2016</a:t>
            </a:fld>
            <a:endParaRPr lang="en-US" dirty="0">
              <a:solidFill>
                <a:srgbClr val="000000"/>
              </a:solidFill>
            </a:endParaRPr>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pPr eaLnBrk="1" fontAlgn="auto" hangingPunct="1">
              <a:spcBef>
                <a:spcPts val="0"/>
              </a:spcBef>
              <a:spcAft>
                <a:spcPts val="0"/>
              </a:spcAft>
            </a:pPr>
            <a:endParaRPr lang="en-US" dirty="0">
              <a:solidFill>
                <a:srgbClr val="000000"/>
              </a:solidFill>
              <a:latin typeface="Arial"/>
            </a:endParaRPr>
          </a:p>
        </p:txBody>
      </p:sp>
      <p:sp>
        <p:nvSpPr>
          <p:cNvPr id="5" name="Slide Number Placeholder 4"/>
          <p:cNvSpPr>
            <a:spLocks noGrp="1"/>
          </p:cNvSpPr>
          <p:nvPr>
            <p:ph type="sldNum" sz="quarter" idx="12"/>
          </p:nvPr>
        </p:nvSpPr>
        <p:spPr/>
        <p:txBody>
          <a:bodyPr/>
          <a:lstStyle>
            <a:lvl1pPr>
              <a:defRPr/>
            </a:lvl1pPr>
          </a:lstStyle>
          <a:p>
            <a:fld id="{DAEC1EC2-5775-469A-86E7-062263E33F4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46079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4D76805-4DDB-48DE-83A0-A1B775CC067D}" type="slidenum">
              <a:rPr lang="en-US" smtClean="0"/>
              <a:pPr>
                <a:defRPr/>
              </a:pPr>
              <a:t>‹#›</a:t>
            </a:fld>
            <a:endParaRPr lang="en-US"/>
          </a:p>
        </p:txBody>
      </p:sp>
    </p:spTree>
    <p:extLst>
      <p:ext uri="{BB962C8B-B14F-4D97-AF65-F5344CB8AC3E}">
        <p14:creationId xmlns:p14="http://schemas.microsoft.com/office/powerpoint/2010/main" val="2079355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4502C45-AAC9-4A74-8589-E44040DE3AC0}" type="datetime1">
              <a:rPr lang="en-US" smtClean="0">
                <a:solidFill>
                  <a:srgbClr val="000000"/>
                </a:solidFill>
              </a:rPr>
              <a:pPr/>
              <a:t>10/20/2016</a:t>
            </a:fld>
            <a:endParaRPr lang="en-US" dirty="0">
              <a:solidFill>
                <a:srgbClr val="000000"/>
              </a:solidFill>
            </a:endParaRPr>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pPr eaLnBrk="1" fontAlgn="auto" hangingPunct="1">
              <a:spcBef>
                <a:spcPts val="0"/>
              </a:spcBef>
              <a:spcAft>
                <a:spcPts val="0"/>
              </a:spcAft>
            </a:pPr>
            <a:endParaRPr lang="en-US" dirty="0">
              <a:solidFill>
                <a:srgbClr val="000000"/>
              </a:solidFill>
              <a:latin typeface="Arial"/>
            </a:endParaRPr>
          </a:p>
        </p:txBody>
      </p:sp>
      <p:sp>
        <p:nvSpPr>
          <p:cNvPr id="4" name="Slide Number Placeholder 3"/>
          <p:cNvSpPr>
            <a:spLocks noGrp="1"/>
          </p:cNvSpPr>
          <p:nvPr>
            <p:ph type="sldNum" sz="quarter" idx="12"/>
          </p:nvPr>
        </p:nvSpPr>
        <p:spPr/>
        <p:txBody>
          <a:bodyPr/>
          <a:lstStyle>
            <a:lvl1pPr>
              <a:defRPr/>
            </a:lvl1pPr>
          </a:lstStyle>
          <a:p>
            <a:fld id="{DAEC1EC2-5775-469A-86E7-062263E33F4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323744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20C357E-45C6-4DFC-81AA-4C9D3173061D}" type="datetime1">
              <a:rPr lang="en-US" smtClean="0">
                <a:solidFill>
                  <a:srgbClr val="000000"/>
                </a:solidFill>
              </a:rPr>
              <a:pPr/>
              <a:t>10/20/2016</a:t>
            </a:fld>
            <a:endParaRPr lang="en-US" dirty="0">
              <a:solidFill>
                <a:srgbClr val="000000"/>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eaLnBrk="1" fontAlgn="auto" hangingPunct="1">
              <a:spcBef>
                <a:spcPts val="0"/>
              </a:spcBef>
              <a:spcAft>
                <a:spcPts val="0"/>
              </a:spcAft>
            </a:pPr>
            <a:endParaRPr lang="en-US" dirty="0">
              <a:solidFill>
                <a:srgbClr val="000000"/>
              </a:solidFill>
              <a:latin typeface="Arial"/>
            </a:endParaRPr>
          </a:p>
        </p:txBody>
      </p:sp>
      <p:sp>
        <p:nvSpPr>
          <p:cNvPr id="7" name="Slide Number Placeholder 6"/>
          <p:cNvSpPr>
            <a:spLocks noGrp="1"/>
          </p:cNvSpPr>
          <p:nvPr>
            <p:ph type="sldNum" sz="quarter" idx="12"/>
          </p:nvPr>
        </p:nvSpPr>
        <p:spPr/>
        <p:txBody>
          <a:bodyPr/>
          <a:lstStyle>
            <a:lvl1pPr>
              <a:defRPr/>
            </a:lvl1pPr>
          </a:lstStyle>
          <a:p>
            <a:fld id="{DAEC1EC2-5775-469A-86E7-062263E33F4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626102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3A29688-9AD5-4CF4-A245-20FA02592A88}" type="datetime1">
              <a:rPr lang="en-US" smtClean="0">
                <a:solidFill>
                  <a:srgbClr val="000000"/>
                </a:solidFill>
              </a:rPr>
              <a:pPr/>
              <a:t>10/20/2016</a:t>
            </a:fld>
            <a:endParaRPr lang="en-US" dirty="0">
              <a:solidFill>
                <a:srgbClr val="000000"/>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eaLnBrk="1" fontAlgn="auto" hangingPunct="1">
              <a:spcBef>
                <a:spcPts val="0"/>
              </a:spcBef>
              <a:spcAft>
                <a:spcPts val="0"/>
              </a:spcAft>
            </a:pPr>
            <a:endParaRPr lang="en-US" dirty="0">
              <a:solidFill>
                <a:srgbClr val="000000"/>
              </a:solidFill>
              <a:latin typeface="Arial"/>
            </a:endParaRPr>
          </a:p>
        </p:txBody>
      </p:sp>
      <p:sp>
        <p:nvSpPr>
          <p:cNvPr id="7" name="Slide Number Placeholder 6"/>
          <p:cNvSpPr>
            <a:spLocks noGrp="1"/>
          </p:cNvSpPr>
          <p:nvPr>
            <p:ph type="sldNum" sz="quarter" idx="12"/>
          </p:nvPr>
        </p:nvSpPr>
        <p:spPr/>
        <p:txBody>
          <a:bodyPr/>
          <a:lstStyle>
            <a:lvl1pPr>
              <a:defRPr/>
            </a:lvl1pPr>
          </a:lstStyle>
          <a:p>
            <a:fld id="{DAEC1EC2-5775-469A-86E7-062263E33F4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596300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4DF8345-2C60-4EF5-A429-BB5013E86D54}" type="datetime1">
              <a:rPr lang="en-US" smtClean="0">
                <a:solidFill>
                  <a:srgbClr val="000000"/>
                </a:solidFill>
              </a:rPr>
              <a:pPr/>
              <a:t>10/20/2016</a:t>
            </a:fld>
            <a:endParaRPr lang="en-US" dirty="0">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eaLnBrk="1" fontAlgn="auto" hangingPunct="1">
              <a:spcBef>
                <a:spcPts val="0"/>
              </a:spcBef>
              <a:spcAft>
                <a:spcPts val="0"/>
              </a:spcAft>
            </a:pPr>
            <a:endParaRPr lang="en-US" dirty="0">
              <a:solidFill>
                <a:srgbClr val="000000"/>
              </a:solidFill>
              <a:latin typeface="Arial"/>
            </a:endParaRPr>
          </a:p>
        </p:txBody>
      </p:sp>
      <p:sp>
        <p:nvSpPr>
          <p:cNvPr id="6" name="Slide Number Placeholder 5"/>
          <p:cNvSpPr>
            <a:spLocks noGrp="1"/>
          </p:cNvSpPr>
          <p:nvPr>
            <p:ph type="sldNum" sz="quarter" idx="12"/>
          </p:nvPr>
        </p:nvSpPr>
        <p:spPr/>
        <p:txBody>
          <a:bodyPr/>
          <a:lstStyle>
            <a:lvl1pPr>
              <a:defRPr/>
            </a:lvl1pPr>
          </a:lstStyle>
          <a:p>
            <a:fld id="{DAEC1EC2-5775-469A-86E7-062263E33F4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1694631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E9F348E-58DC-405F-BEFC-A7FA9528C07F}" type="datetime1">
              <a:rPr lang="en-US" smtClean="0">
                <a:solidFill>
                  <a:srgbClr val="000000"/>
                </a:solidFill>
              </a:rPr>
              <a:pPr/>
              <a:t>10/20/2016</a:t>
            </a:fld>
            <a:endParaRPr lang="en-US" dirty="0">
              <a:solidFill>
                <a:srgbClr val="000000"/>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eaLnBrk="1" fontAlgn="auto" hangingPunct="1">
              <a:spcBef>
                <a:spcPts val="0"/>
              </a:spcBef>
              <a:spcAft>
                <a:spcPts val="0"/>
              </a:spcAft>
            </a:pPr>
            <a:endParaRPr lang="en-US" dirty="0">
              <a:solidFill>
                <a:srgbClr val="000000"/>
              </a:solidFill>
              <a:latin typeface="Arial"/>
            </a:endParaRPr>
          </a:p>
        </p:txBody>
      </p:sp>
      <p:sp>
        <p:nvSpPr>
          <p:cNvPr id="6" name="Slide Number Placeholder 5"/>
          <p:cNvSpPr>
            <a:spLocks noGrp="1"/>
          </p:cNvSpPr>
          <p:nvPr>
            <p:ph type="sldNum" sz="quarter" idx="12"/>
          </p:nvPr>
        </p:nvSpPr>
        <p:spPr/>
        <p:txBody>
          <a:bodyPr/>
          <a:lstStyle>
            <a:lvl1pPr>
              <a:defRPr/>
            </a:lvl1pPr>
          </a:lstStyle>
          <a:p>
            <a:fld id="{DAEC1EC2-5775-469A-86E7-062263E33F4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7821555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61BE02-C144-4BEB-A1B8-7BF8B29E6E39}" type="datetime1">
              <a:rPr lang="en-US" smtClean="0">
                <a:solidFill>
                  <a:srgbClr val="000000"/>
                </a:solidFill>
              </a:rPr>
              <a:pPr/>
              <a:t>10/20/2016</a:t>
            </a:fld>
            <a:endParaRPr lang="en-US" dirty="0">
              <a:solidFill>
                <a:srgbClr val="000000"/>
              </a:solidFill>
            </a:endParaRPr>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p>
            <a:pPr eaLnBrk="1" fontAlgn="auto" hangingPunct="1">
              <a:spcBef>
                <a:spcPts val="0"/>
              </a:spcBef>
              <a:spcAft>
                <a:spcPts val="0"/>
              </a:spcAft>
            </a:pPr>
            <a:endParaRPr lang="en-US" dirty="0">
              <a:solidFill>
                <a:srgbClr val="000000"/>
              </a:solidFill>
              <a:latin typeface="Arial"/>
            </a:endParaRPr>
          </a:p>
        </p:txBody>
      </p:sp>
      <p:sp>
        <p:nvSpPr>
          <p:cNvPr id="5" name="Slide Number Placeholder 4"/>
          <p:cNvSpPr>
            <a:spLocks noGrp="1"/>
          </p:cNvSpPr>
          <p:nvPr>
            <p:ph type="sldNum" sz="quarter" idx="12"/>
          </p:nvPr>
        </p:nvSpPr>
        <p:spPr/>
        <p:txBody>
          <a:bodyPr/>
          <a:lstStyle/>
          <a:p>
            <a:fld id="{DAEC1EC2-5775-469A-86E7-062263E33F4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78208082"/>
      </p:ext>
    </p:extLst>
  </p:cSld>
  <p:clrMapOvr>
    <a:masterClrMapping/>
  </p:clrMapOvr>
  <p:hf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0CAEFA-E6A3-4D41-B38B-3A6CD8F8FE1B}" type="datetime1">
              <a:rPr lang="en-US" smtClean="0">
                <a:solidFill>
                  <a:srgbClr val="000000"/>
                </a:solidFill>
              </a:rPr>
              <a:pPr/>
              <a:t>10/20/2016</a:t>
            </a:fld>
            <a:endParaRPr lang="en-US" dirty="0">
              <a:solidFill>
                <a:srgbClr val="000000"/>
              </a:solidFill>
            </a:endParaRPr>
          </a:p>
        </p:txBody>
      </p:sp>
      <p:sp>
        <p:nvSpPr>
          <p:cNvPr id="5" name="Footer Placeholder 4"/>
          <p:cNvSpPr>
            <a:spLocks noGrp="1"/>
          </p:cNvSpPr>
          <p:nvPr>
            <p:ph type="ftr" sz="quarter" idx="11"/>
          </p:nvPr>
        </p:nvSpPr>
        <p:spPr>
          <a:xfrm>
            <a:off x="971551" y="5969000"/>
            <a:ext cx="5479425" cy="279400"/>
          </a:xfrm>
          <a:prstGeom prst="rect">
            <a:avLst/>
          </a:prstGeom>
        </p:spPr>
        <p:txBody>
          <a:bodyPr/>
          <a:lstStyle/>
          <a:p>
            <a:pPr eaLnBrk="1" fontAlgn="auto" hangingPunct="1">
              <a:spcBef>
                <a:spcPts val="0"/>
              </a:spcBef>
              <a:spcAft>
                <a:spcPts val="0"/>
              </a:spcAft>
            </a:pPr>
            <a:endParaRPr lang="en-US" dirty="0">
              <a:solidFill>
                <a:srgbClr val="000000"/>
              </a:solidFill>
              <a:latin typeface="Arial"/>
            </a:endParaRPr>
          </a:p>
        </p:txBody>
      </p:sp>
      <p:sp>
        <p:nvSpPr>
          <p:cNvPr id="6" name="Slide Number Placeholder 5"/>
          <p:cNvSpPr>
            <a:spLocks noGrp="1"/>
          </p:cNvSpPr>
          <p:nvPr>
            <p:ph type="sldNum" sz="quarter" idx="12"/>
          </p:nvPr>
        </p:nvSpPr>
        <p:spPr/>
        <p:txBody>
          <a:bodyPr/>
          <a:lstStyle/>
          <a:p>
            <a:fld id="{DAEC1EC2-5775-469A-86E7-062263E33F4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14056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theme" Target="../theme/theme2.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image" Target="../media/image2.png"/><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3.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image" Target="../media/image2.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1.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4.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5.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6.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6" Type="http://schemas.openxmlformats.org/officeDocument/2006/relationships/image" Target="../media/image2.png"/><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image" Target="../media/image4.png"/><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BE6FFA0-DD50-44A0-95A4-007E7CF58C37}"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7" r:id="rId13"/>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BE6FFA0-DD50-44A0-95A4-007E7CF58C37}" type="slidenum">
              <a:rPr lang="en-US" smtClean="0">
                <a:solidFill>
                  <a:srgbClr val="000000"/>
                </a:solidFill>
              </a:rPr>
              <a:pPr>
                <a:defRPr/>
              </a:pPr>
              <a:t>‹#›</a:t>
            </a:fld>
            <a:endParaRPr lang="en-US">
              <a:solidFill>
                <a:srgbClr val="000000"/>
              </a:solidFill>
            </a:endParaRPr>
          </a:p>
        </p:txBody>
      </p:sp>
      <p:pic>
        <p:nvPicPr>
          <p:cNvPr id="7" name="Picture 15" descr="red banne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D&amp;A-rgb"/>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352800" y="6096000"/>
            <a:ext cx="2259013" cy="55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344634"/>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4" r:id="rId13"/>
    <p:sldLayoutId id="2147483935" r:id="rId14"/>
    <p:sldLayoutId id="2147483936" r:id="rId15"/>
    <p:sldLayoutId id="2147483937" r:id="rId16"/>
    <p:sldLayoutId id="2147484146" r:id="rId17"/>
    <p:sldLayoutId id="2147484147" r:id="rId18"/>
    <p:sldLayoutId id="2147484149" r:id="rId19"/>
    <p:sldLayoutId id="2147484150" r:id="rId20"/>
  </p:sldLayoutIdLst>
  <p:transition>
    <p:cover dir="rd"/>
  </p:transition>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BE6FFA0-DD50-44A0-95A4-007E7CF58C37}" type="slidenum">
              <a:rPr lang="en-US" smtClean="0">
                <a:solidFill>
                  <a:srgbClr val="000000"/>
                </a:solidFill>
              </a:rPr>
              <a:pPr>
                <a:defRPr/>
              </a:pPr>
              <a:t>‹#›</a:t>
            </a:fld>
            <a:endParaRPr lang="en-US">
              <a:solidFill>
                <a:srgbClr val="000000"/>
              </a:solidFill>
            </a:endParaRPr>
          </a:p>
        </p:txBody>
      </p:sp>
      <p:pic>
        <p:nvPicPr>
          <p:cNvPr id="7" name="Picture 15" descr="red banne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D&amp;A-rgb"/>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352800" y="6096000"/>
            <a:ext cx="2259013" cy="55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310847"/>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7" r:id="rId12"/>
    <p:sldLayoutId id="2147483968" r:id="rId13"/>
    <p:sldLayoutId id="2147483969" r:id="rId14"/>
    <p:sldLayoutId id="2147483970" r:id="rId15"/>
    <p:sldLayoutId id="2147483971" r:id="rId16"/>
  </p:sldLayoutIdLst>
  <p:transition>
    <p:cover dir="rd"/>
  </p:transition>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7" name="Picture 15" descr="red banne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66725" y="5334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457200"/>
            <a:ext cx="82296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1029" name="Picture 14" descr="D&amp;A-rgb"/>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276600" y="6000750"/>
            <a:ext cx="225901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0051685"/>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Lst>
  <p:hf hdr="0" ft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1" hangingPunct="1">
              <a:defRPr/>
            </a:pPr>
            <a:endParaRPr lang="en-US" altLang="en-US">
              <a:solidFill>
                <a:srgbClr val="000000"/>
              </a:solidFill>
              <a:latin typeface="Arial"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1" hangingPunct="1">
              <a:defRPr/>
            </a:pPr>
            <a:endParaRPr lang="en-US" altLang="en-US">
              <a:solidFill>
                <a:srgbClr val="000000"/>
              </a:solidFill>
              <a:latin typeface="Arial"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19EA6BFA-E29E-4F13-BFA2-0B8BA7D4C7EB}" type="slidenum">
              <a:rPr lang="en-US" altLang="en-US">
                <a:solidFill>
                  <a:srgbClr val="000000"/>
                </a:solidFill>
                <a:latin typeface="Arial" pitchFamily="34" charset="0"/>
              </a:rPr>
              <a:pPr eaLnBrk="1" hangingPunct="1">
                <a:defRPr/>
              </a:pPr>
              <a:t>‹#›</a:t>
            </a:fld>
            <a:endParaRPr lang="en-US" altLang="en-US" dirty="0">
              <a:solidFill>
                <a:srgbClr val="000000"/>
              </a:solidFill>
              <a:latin typeface="Arial" pitchFamily="34" charset="0"/>
            </a:endParaRPr>
          </a:p>
        </p:txBody>
      </p:sp>
    </p:spTree>
    <p:extLst>
      <p:ext uri="{BB962C8B-B14F-4D97-AF65-F5344CB8AC3E}">
        <p14:creationId xmlns:p14="http://schemas.microsoft.com/office/powerpoint/2010/main" val="2182970186"/>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1" fontAlgn="auto" hangingPunct="1">
              <a:spcBef>
                <a:spcPts val="0"/>
              </a:spcBef>
              <a:spcAft>
                <a:spcPts val="0"/>
              </a:spcAft>
            </a:pPr>
            <a:fld id="{88371AED-E3A5-40D8-8B08-CE0982E4646B}" type="datetimeFigureOut">
              <a:rPr lang="en-US" smtClean="0">
                <a:solidFill>
                  <a:srgbClr val="000000"/>
                </a:solidFill>
                <a:latin typeface="Arial"/>
              </a:rPr>
              <a:pPr eaLnBrk="1" fontAlgn="auto" hangingPunct="1">
                <a:spcBef>
                  <a:spcPts val="0"/>
                </a:spcBef>
                <a:spcAft>
                  <a:spcPts val="0"/>
                </a:spcAft>
              </a:pPr>
              <a:t>10/20/2016</a:t>
            </a:fld>
            <a:endParaRPr lang="en-US">
              <a:solidFill>
                <a:srgbClr val="000000"/>
              </a:solidFill>
              <a:latin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1" fontAlgn="auto" hangingPunct="1">
              <a:spcBef>
                <a:spcPts val="0"/>
              </a:spcBef>
              <a:spcAft>
                <a:spcPts val="0"/>
              </a:spcAft>
            </a:pPr>
            <a:endParaRPr lang="en-US">
              <a:solidFill>
                <a:srgbClr val="000000"/>
              </a:solidFill>
              <a:latin typeface="Aria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fontAlgn="auto" hangingPunct="1">
              <a:spcBef>
                <a:spcPts val="0"/>
              </a:spcBef>
              <a:spcAft>
                <a:spcPts val="0"/>
              </a:spcAft>
            </a:pPr>
            <a:fld id="{1B26E3A3-B310-4DF1-BE14-1EB750564A63}" type="slidenum">
              <a:rPr lang="en-US" smtClean="0">
                <a:solidFill>
                  <a:srgbClr val="000000"/>
                </a:solidFill>
                <a:latin typeface="Arial"/>
              </a:rPr>
              <a:pPr eaLnBrk="1" fontAlgn="auto" hangingPunct="1">
                <a:spcBef>
                  <a:spcPts val="0"/>
                </a:spcBef>
                <a:spcAft>
                  <a:spcPts val="0"/>
                </a:spcAft>
              </a:pPr>
              <a:t>‹#›</a:t>
            </a:fld>
            <a:endParaRPr lang="en-US">
              <a:solidFill>
                <a:srgbClr val="000000"/>
              </a:solidFill>
              <a:latin typeface="Arial"/>
            </a:endParaRPr>
          </a:p>
        </p:txBody>
      </p:sp>
    </p:spTree>
    <p:extLst>
      <p:ext uri="{BB962C8B-B14F-4D97-AF65-F5344CB8AC3E}">
        <p14:creationId xmlns:p14="http://schemas.microsoft.com/office/powerpoint/2010/main" val="2276298523"/>
      </p:ext>
    </p:extLst>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 id="2147484145"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15" descr="red banne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9156" y="5334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1" fontAlgn="auto" hangingPunct="1">
              <a:spcBef>
                <a:spcPts val="0"/>
              </a:spcBef>
              <a:spcAft>
                <a:spcPts val="0"/>
              </a:spcAft>
            </a:pPr>
            <a:fld id="{3561BE02-C144-4BEB-A1B8-7BF8B29E6E39}" type="datetime1">
              <a:rPr lang="en-US" smtClean="0">
                <a:solidFill>
                  <a:srgbClr val="000000"/>
                </a:solidFill>
                <a:latin typeface="Arial"/>
              </a:rPr>
              <a:pPr eaLnBrk="1" fontAlgn="auto" hangingPunct="1">
                <a:spcBef>
                  <a:spcPts val="0"/>
                </a:spcBef>
                <a:spcAft>
                  <a:spcPts val="0"/>
                </a:spcAft>
              </a:pPr>
              <a:t>10/20/2016</a:t>
            </a:fld>
            <a:endParaRPr lang="en-US" dirty="0">
              <a:solidFill>
                <a:srgbClr val="000000"/>
              </a:solidFill>
              <a:latin typeface="Aria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fontAlgn="auto" hangingPunct="1">
              <a:spcBef>
                <a:spcPts val="0"/>
              </a:spcBef>
              <a:spcAft>
                <a:spcPts val="0"/>
              </a:spcAft>
            </a:pPr>
            <a:fld id="{DAEC1EC2-5775-469A-86E7-062263E33F41}" type="slidenum">
              <a:rPr lang="en-US" smtClean="0">
                <a:solidFill>
                  <a:srgbClr val="000000"/>
                </a:solidFill>
                <a:latin typeface="Arial"/>
              </a:rPr>
              <a:pPr eaLnBrk="1" fontAlgn="auto" hangingPunct="1">
                <a:spcBef>
                  <a:spcPts val="0"/>
                </a:spcBef>
                <a:spcAft>
                  <a:spcPts val="0"/>
                </a:spcAft>
              </a:pPr>
              <a:t>‹#›</a:t>
            </a:fld>
            <a:endParaRPr lang="en-US" dirty="0">
              <a:solidFill>
                <a:srgbClr val="000000"/>
              </a:solidFill>
              <a:latin typeface="Arial"/>
            </a:endParaRPr>
          </a:p>
        </p:txBody>
      </p:sp>
      <p:pic>
        <p:nvPicPr>
          <p:cNvPr id="7" name="Picture 14" descr="D&amp;A-rgb"/>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200401" y="6172200"/>
            <a:ext cx="2259013" cy="55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835265"/>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 id="2147484164" r:id="rId12"/>
    <p:sldLayoutId id="2147484165" r:id="rId13"/>
  </p:sldLayoutIdLst>
  <p:hf hdr="0" ftr="0" dt="0"/>
  <p:txStyles>
    <p:titleStyle>
      <a:lvl1pPr algn="ctr" rtl="0" eaLnBrk="1" fontAlgn="base" hangingPunct="1">
        <a:spcBef>
          <a:spcPct val="0"/>
        </a:spcBef>
        <a:spcAft>
          <a:spcPct val="0"/>
        </a:spcAft>
        <a:defRPr sz="3600">
          <a:solidFill>
            <a:schemeClr val="bg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ddap.pa.gov/" TargetMode="External"/><Relationship Id="rId2" Type="http://schemas.openxmlformats.org/officeDocument/2006/relationships/hyperlink" Target="http://www.pacdaa.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hyperlink" Target="mailto:KeMartz@pa.gov"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6.xml"/><Relationship Id="rId5" Type="http://schemas.openxmlformats.org/officeDocument/2006/relationships/image" Target="../media/image6.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hyperlink" Target="https://www.pavtn.net/act-139-training" TargetMode="External"/><Relationship Id="rId2" Type="http://schemas.openxmlformats.org/officeDocument/2006/relationships/hyperlink" Target="http://www.getnaloxonenow.org/" TargetMode="External"/><Relationship Id="rId1" Type="http://schemas.openxmlformats.org/officeDocument/2006/relationships/slideLayout" Target="../slideLayouts/slideLayout51.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p:txBody>
          <a:bodyPr/>
          <a:lstStyle/>
          <a:p>
            <a:pPr algn="ctr">
              <a:buNone/>
            </a:pPr>
            <a:r>
              <a:rPr lang="en-US" b="1" dirty="0"/>
              <a:t>Introduction to Medication Assisted Treatment</a:t>
            </a:r>
            <a:endParaRPr lang="en-US" dirty="0"/>
          </a:p>
          <a:p>
            <a:pPr>
              <a:buFont typeface="Wingdings" pitchFamily="2" charset="2"/>
              <a:buNone/>
            </a:pPr>
            <a:endParaRPr lang="en-US" dirty="0"/>
          </a:p>
          <a:p>
            <a:pPr algn="ctr">
              <a:buFont typeface="Wingdings" pitchFamily="2" charset="2"/>
              <a:buNone/>
            </a:pPr>
            <a:r>
              <a:rPr lang="en-US" sz="2400" dirty="0"/>
              <a:t>Ken Martz, </a:t>
            </a:r>
            <a:r>
              <a:rPr lang="en-US" sz="2400" dirty="0" err="1"/>
              <a:t>Psy.D</a:t>
            </a:r>
            <a:r>
              <a:rPr lang="en-US" sz="2400" dirty="0"/>
              <a:t>. CAS</a:t>
            </a:r>
          </a:p>
          <a:p>
            <a:pPr algn="ctr">
              <a:buFont typeface="Wingdings" pitchFamily="2" charset="2"/>
              <a:buNone/>
            </a:pPr>
            <a:r>
              <a:rPr lang="en-US" sz="2000" dirty="0"/>
              <a:t>Special Assistant to the Secretary</a:t>
            </a:r>
          </a:p>
          <a:p>
            <a:pPr algn="ctr">
              <a:buFont typeface="Wingdings" pitchFamily="2" charset="2"/>
              <a:buNone/>
            </a:pPr>
            <a:r>
              <a:rPr lang="en-US" sz="2000" dirty="0"/>
              <a:t>Pennsylvania Department of Drug and Alcohol Programs</a:t>
            </a:r>
          </a:p>
        </p:txBody>
      </p:sp>
      <p:sp>
        <p:nvSpPr>
          <p:cNvPr id="7172" name="Slide Number Placeholder 3"/>
          <p:cNvSpPr>
            <a:spLocks noGrp="1"/>
          </p:cNvSpPr>
          <p:nvPr>
            <p:ph type="sldNum" sz="quarter" idx="12"/>
          </p:nvPr>
        </p:nvSpPr>
        <p:spPr>
          <a:noFill/>
        </p:spPr>
        <p:txBody>
          <a:bodyPr/>
          <a:lstStyle/>
          <a:p>
            <a:fld id="{39A53D68-D773-4D66-A3FA-9906DE7B62C9}" type="slidenum">
              <a:rPr lang="en-US" smtClean="0"/>
              <a:pPr/>
              <a:t>1</a:t>
            </a:fld>
            <a:endParaRPr lang="en-US"/>
          </a:p>
        </p:txBody>
      </p:sp>
      <p:sp>
        <p:nvSpPr>
          <p:cNvPr id="7170" name="Title 1"/>
          <p:cNvSpPr>
            <a:spLocks noGrp="1"/>
          </p:cNvSpPr>
          <p:nvPr>
            <p:ph type="title"/>
          </p:nvPr>
        </p:nvSpPr>
        <p:spPr/>
        <p:txBody>
          <a:bodyPr/>
          <a:lstStyle/>
          <a:p>
            <a:r>
              <a:rPr lang="en-US"/>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nSpc>
                <a:spcPts val="2800"/>
              </a:lnSpc>
              <a:buNone/>
            </a:pPr>
            <a:r>
              <a:rPr lang="en-US" b="1" i="1" dirty="0"/>
              <a:t>Actively assisting </a:t>
            </a:r>
            <a:r>
              <a:rPr lang="en-US" dirty="0"/>
              <a:t>patients with appropriate treatment and linkages to recovery support for patients who require more extensive treatment and access to specialty care.</a:t>
            </a:r>
          </a:p>
          <a:p>
            <a:pPr marL="0" indent="0">
              <a:lnSpc>
                <a:spcPts val="2800"/>
              </a:lnSpc>
              <a:buNone/>
            </a:pPr>
            <a:endParaRPr lang="en-US" sz="2800" b="1" dirty="0">
              <a:solidFill>
                <a:srgbClr val="000000"/>
              </a:solidFill>
              <a:ea typeface="ヒラギノ角ゴ ProN W3" charset="0"/>
              <a:cs typeface="Calibri" pitchFamily="34" charset="0"/>
              <a:sym typeface="Lucida Grande" charset="0"/>
            </a:endParaRPr>
          </a:p>
          <a:p>
            <a:pPr marL="0" indent="0">
              <a:lnSpc>
                <a:spcPts val="2800"/>
              </a:lnSpc>
              <a:buNone/>
            </a:pPr>
            <a:r>
              <a:rPr lang="en-US" sz="2800" b="1" dirty="0">
                <a:solidFill>
                  <a:srgbClr val="000000"/>
                </a:solidFill>
                <a:ea typeface="ヒラギノ角ゴ ProN W3" charset="0"/>
                <a:cs typeface="Calibri" pitchFamily="34" charset="0"/>
                <a:sym typeface="Lucida Grande" charset="0"/>
              </a:rPr>
              <a:t>If they refuse a referral: </a:t>
            </a:r>
          </a:p>
          <a:p>
            <a:pPr>
              <a:lnSpc>
                <a:spcPts val="2800"/>
              </a:lnSpc>
            </a:pPr>
            <a:r>
              <a:rPr lang="en-US" sz="2800" b="1" dirty="0">
                <a:solidFill>
                  <a:srgbClr val="000000"/>
                </a:solidFill>
                <a:ea typeface="ヒラギノ角ゴ ProN W3" charset="0"/>
                <a:cs typeface="Calibri" pitchFamily="34" charset="0"/>
                <a:sym typeface="Lucida Grande" charset="0"/>
              </a:rPr>
              <a:t>Treat with respect</a:t>
            </a:r>
          </a:p>
          <a:p>
            <a:pPr>
              <a:lnSpc>
                <a:spcPts val="2800"/>
              </a:lnSpc>
            </a:pPr>
            <a:r>
              <a:rPr lang="en-US" sz="2800" b="1" dirty="0">
                <a:solidFill>
                  <a:srgbClr val="000000"/>
                </a:solidFill>
                <a:ea typeface="ヒラギノ角ゴ ProN W3" charset="0"/>
                <a:cs typeface="Calibri" pitchFamily="34" charset="0"/>
                <a:sym typeface="Lucida Grande" charset="0"/>
              </a:rPr>
              <a:t>Provide material for </a:t>
            </a:r>
            <a:r>
              <a:rPr lang="en-US" sz="2800" b="1" dirty="0" err="1">
                <a:solidFill>
                  <a:srgbClr val="000000"/>
                </a:solidFill>
                <a:ea typeface="ヒラギノ角ゴ ProN W3" charset="0"/>
                <a:cs typeface="Calibri" pitchFamily="34" charset="0"/>
                <a:sym typeface="Lucida Grande" charset="0"/>
              </a:rPr>
              <a:t>followup</a:t>
            </a:r>
            <a:endParaRPr lang="en-US" sz="2800" b="1" dirty="0">
              <a:solidFill>
                <a:srgbClr val="000000"/>
              </a:solidFill>
              <a:ea typeface="ヒラギノ角ゴ ProN W3" charset="0"/>
              <a:cs typeface="Calibri" pitchFamily="34" charset="0"/>
              <a:sym typeface="Lucida Grande" charset="0"/>
            </a:endParaRPr>
          </a:p>
          <a:p>
            <a:pPr marL="0" indent="0">
              <a:buNone/>
            </a:pPr>
            <a:endParaRPr lang="en-US" dirty="0"/>
          </a:p>
        </p:txBody>
      </p:sp>
      <p:sp>
        <p:nvSpPr>
          <p:cNvPr id="2" name="Title 1"/>
          <p:cNvSpPr>
            <a:spLocks noGrp="1"/>
          </p:cNvSpPr>
          <p:nvPr>
            <p:ph type="title"/>
          </p:nvPr>
        </p:nvSpPr>
        <p:spPr/>
        <p:txBody>
          <a:bodyPr/>
          <a:lstStyle/>
          <a:p>
            <a:r>
              <a:rPr lang="en-US" sz="3600" dirty="0">
                <a:solidFill>
                  <a:srgbClr val="FF6600"/>
                </a:solidFill>
                <a:latin typeface="+mn-lt"/>
                <a:ea typeface="ヒラギノ角ゴ ProN W3" charset="0"/>
                <a:cs typeface="Calibri" pitchFamily="34" charset="0"/>
                <a:sym typeface="Lucida Grande" charset="0"/>
              </a:rPr>
              <a:t>R</a:t>
            </a:r>
            <a:r>
              <a:rPr lang="en-US" sz="2900" spc="-100" dirty="0">
                <a:effectLst/>
                <a:sym typeface="Lucida Grande" charset="0"/>
              </a:rPr>
              <a:t>eferral to </a:t>
            </a:r>
            <a:r>
              <a:rPr lang="en-US" sz="3600" dirty="0">
                <a:solidFill>
                  <a:srgbClr val="FF6600"/>
                </a:solidFill>
                <a:latin typeface="+mn-lt"/>
                <a:ea typeface="ヒラギノ角ゴ ProN W3" charset="0"/>
                <a:cs typeface="Calibri" pitchFamily="34" charset="0"/>
                <a:sym typeface="Lucida Grande" charset="0"/>
              </a:rPr>
              <a:t>T</a:t>
            </a:r>
            <a:r>
              <a:rPr lang="en-US" sz="2900" spc="-100" dirty="0">
                <a:effectLst/>
                <a:sym typeface="Lucida Grande" charset="0"/>
              </a:rPr>
              <a:t>reatment</a:t>
            </a:r>
            <a:endParaRPr lang="en-US" sz="2900" spc="-100" dirty="0">
              <a:effectLst/>
            </a:endParaRPr>
          </a:p>
        </p:txBody>
      </p:sp>
      <p:sp>
        <p:nvSpPr>
          <p:cNvPr id="4" name="Rectangle 3"/>
          <p:cNvSpPr/>
          <p:nvPr/>
        </p:nvSpPr>
        <p:spPr>
          <a:xfrm>
            <a:off x="6450361" y="5257800"/>
            <a:ext cx="2064989" cy="78483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500" b="1" dirty="0">
                <a:solidFill>
                  <a:srgbClr val="FF6600"/>
                </a:solidFill>
                <a:effectLst>
                  <a:outerShdw blurRad="38100" dist="38100" dir="2700000" algn="tl">
                    <a:srgbClr val="000000">
                      <a:alpha val="43137"/>
                    </a:srgbClr>
                  </a:outerShdw>
                </a:effectLst>
                <a:ea typeface="ヒラギノ角ゴ ProN W3" charset="0"/>
                <a:cs typeface="Calibri" pitchFamily="34" charset="0"/>
                <a:sym typeface="Lucida Grande" charset="0"/>
              </a:rPr>
              <a:t>S B I R T</a:t>
            </a:r>
            <a:endParaRPr lang="en-US" sz="4500" dirty="0"/>
          </a:p>
        </p:txBody>
      </p:sp>
    </p:spTree>
    <p:extLst>
      <p:ext uri="{BB962C8B-B14F-4D97-AF65-F5344CB8AC3E}">
        <p14:creationId xmlns:p14="http://schemas.microsoft.com/office/powerpoint/2010/main" val="2956769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61722" indent="0" algn="ctr">
              <a:spcAft>
                <a:spcPts val="1800"/>
              </a:spcAft>
              <a:buNone/>
            </a:pPr>
            <a:r>
              <a:rPr lang="en-US" sz="4500" b="1" dirty="0">
                <a:solidFill>
                  <a:srgbClr val="FF6600"/>
                </a:solidFill>
                <a:effectLst>
                  <a:outerShdw blurRad="38100" dist="38100" dir="2700000" algn="tl">
                    <a:srgbClr val="000000">
                      <a:alpha val="43137"/>
                    </a:srgbClr>
                  </a:outerShdw>
                </a:effectLst>
                <a:ea typeface="ヒラギノ角ゴ ProN W3" charset="0"/>
                <a:cs typeface="Calibri" pitchFamily="34" charset="0"/>
              </a:rPr>
              <a:t>Assessment </a:t>
            </a:r>
            <a:r>
              <a:rPr lang="en-US" sz="4500" b="1" dirty="0">
                <a:solidFill>
                  <a:srgbClr val="FF6600"/>
                </a:solidFill>
                <a:effectLst>
                  <a:outerShdw blurRad="38100" dist="38100" dir="2700000" algn="tl">
                    <a:srgbClr val="000000">
                      <a:alpha val="43137"/>
                    </a:srgbClr>
                  </a:outerShdw>
                </a:effectLst>
                <a:ea typeface="ヒラギノ角ゴ ProN W3" charset="0"/>
                <a:cs typeface="Calibri" pitchFamily="34" charset="0"/>
                <a:sym typeface="Wingdings"/>
              </a:rPr>
              <a:t></a:t>
            </a:r>
            <a:r>
              <a:rPr lang="en-US" sz="4500" b="1" dirty="0">
                <a:solidFill>
                  <a:srgbClr val="FF6600"/>
                </a:solidFill>
                <a:effectLst>
                  <a:outerShdw blurRad="38100" dist="38100" dir="2700000" algn="tl">
                    <a:srgbClr val="000000">
                      <a:alpha val="43137"/>
                    </a:srgbClr>
                  </a:outerShdw>
                </a:effectLst>
                <a:ea typeface="ヒラギノ角ゴ ProN W3" charset="0"/>
                <a:cs typeface="Calibri" pitchFamily="34" charset="0"/>
              </a:rPr>
              <a:t> Referral</a:t>
            </a:r>
          </a:p>
          <a:p>
            <a:pPr marL="390525" indent="-257175" algn="just">
              <a:spcAft>
                <a:spcPts val="1350"/>
              </a:spcAft>
              <a:buClr>
                <a:srgbClr val="002060"/>
              </a:buClr>
            </a:pPr>
            <a:r>
              <a:rPr lang="en-US" sz="2000" dirty="0"/>
              <a:t>Adults and adolescents </a:t>
            </a:r>
            <a:r>
              <a:rPr lang="en-US" sz="2000" dirty="0">
                <a:solidFill>
                  <a:srgbClr val="FF0000"/>
                </a:solidFill>
              </a:rPr>
              <a:t>must first be assessed </a:t>
            </a:r>
            <a:r>
              <a:rPr lang="en-US" sz="2000" dirty="0"/>
              <a:t>to determine the appropriate level of treatment. </a:t>
            </a:r>
          </a:p>
          <a:p>
            <a:pPr marL="390525" indent="-257175" algn="just">
              <a:spcAft>
                <a:spcPts val="1350"/>
              </a:spcAft>
              <a:buClr>
                <a:srgbClr val="002060"/>
              </a:buClr>
            </a:pPr>
            <a:r>
              <a:rPr lang="en-US" sz="2000" dirty="0"/>
              <a:t>Once the appropriate level of treatment is determined, a referral can be made to a facility with those services. </a:t>
            </a:r>
          </a:p>
          <a:p>
            <a:pPr marL="390525" indent="-257175" algn="just">
              <a:spcAft>
                <a:spcPts val="1350"/>
              </a:spcAft>
              <a:buClr>
                <a:srgbClr val="002060"/>
              </a:buClr>
            </a:pPr>
            <a:r>
              <a:rPr lang="en-US" sz="2000" dirty="0"/>
              <a:t>Patients may also need to be referred for treatment for other mental and physical health problems.</a:t>
            </a:r>
          </a:p>
          <a:p>
            <a:pPr marL="390525" indent="-257175" algn="just">
              <a:spcAft>
                <a:spcPts val="1350"/>
              </a:spcAft>
              <a:buClr>
                <a:srgbClr val="002060"/>
              </a:buClr>
            </a:pPr>
            <a:endParaRPr lang="en-US" sz="1650" dirty="0"/>
          </a:p>
          <a:p>
            <a:pPr algn="just">
              <a:spcAft>
                <a:spcPts val="1350"/>
              </a:spcAft>
              <a:buClr>
                <a:srgbClr val="967F42"/>
              </a:buClr>
              <a:buFont typeface="Wingdings" panose="05000000000000000000" pitchFamily="2" charset="2"/>
              <a:buChar char="¥"/>
            </a:pPr>
            <a:endParaRPr lang="en-US" sz="1650" dirty="0"/>
          </a:p>
        </p:txBody>
      </p:sp>
      <p:sp>
        <p:nvSpPr>
          <p:cNvPr id="5" name="Title 4"/>
          <p:cNvSpPr>
            <a:spLocks noGrp="1"/>
          </p:cNvSpPr>
          <p:nvPr>
            <p:ph type="title"/>
          </p:nvPr>
        </p:nvSpPr>
        <p:spPr/>
        <p:txBody>
          <a:bodyPr>
            <a:noAutofit/>
          </a:bodyPr>
          <a:lstStyle/>
          <a:p>
            <a:pPr marL="61722">
              <a:spcAft>
                <a:spcPts val="1350"/>
              </a:spcAft>
            </a:pPr>
            <a:r>
              <a:rPr lang="en-US" sz="2900" spc="-100" dirty="0">
                <a:effectLst/>
              </a:rPr>
              <a:t>Process for Treatment Referral </a:t>
            </a:r>
          </a:p>
        </p:txBody>
      </p:sp>
    </p:spTree>
    <p:extLst>
      <p:ext uri="{BB962C8B-B14F-4D97-AF65-F5344CB8AC3E}">
        <p14:creationId xmlns:p14="http://schemas.microsoft.com/office/powerpoint/2010/main" val="3021096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Aft>
                <a:spcPts val="2400"/>
              </a:spcAft>
            </a:pPr>
            <a:r>
              <a:rPr lang="en-US" sz="1600" dirty="0"/>
              <a:t>SCA stands for Single County Authority for Drug and Alcohol.</a:t>
            </a:r>
          </a:p>
          <a:p>
            <a:pPr>
              <a:spcAft>
                <a:spcPts val="2400"/>
              </a:spcAft>
            </a:pPr>
            <a:r>
              <a:rPr lang="en-US" sz="1600" dirty="0"/>
              <a:t>SCAs plan, coordinate, programmatically and fiscally manage and implement the delivery of drug and alcohol prevention, intervention, and treatment services at the local level.</a:t>
            </a:r>
          </a:p>
          <a:p>
            <a:pPr>
              <a:spcAft>
                <a:spcPts val="2400"/>
              </a:spcAft>
            </a:pPr>
            <a:r>
              <a:rPr lang="en-US" sz="1600" dirty="0"/>
              <a:t>Provide resources to aid in referral to treatment for drug and alcohol addiction.</a:t>
            </a:r>
          </a:p>
          <a:p>
            <a:pPr>
              <a:spcAft>
                <a:spcPts val="2400"/>
              </a:spcAft>
            </a:pPr>
            <a:r>
              <a:rPr lang="en-US" sz="1600" dirty="0"/>
              <a:t>Manage assessment and treatment services for those who don’t have private insurance.</a:t>
            </a:r>
          </a:p>
          <a:p>
            <a:pPr>
              <a:spcAft>
                <a:spcPts val="2400"/>
              </a:spcAft>
            </a:pPr>
            <a:r>
              <a:rPr lang="en-US" sz="1600" dirty="0"/>
              <a:t>Additional information about your local SCA can be found at:</a:t>
            </a:r>
          </a:p>
          <a:p>
            <a:pPr marL="0" indent="0" algn="ctr">
              <a:spcAft>
                <a:spcPts val="2400"/>
              </a:spcAft>
              <a:buNone/>
            </a:pPr>
            <a:r>
              <a:rPr lang="en-US" sz="1600" i="1" u="sng" dirty="0">
                <a:hlinkClick r:id="rId2"/>
              </a:rPr>
              <a:t>http://www.pacdaa.org</a:t>
            </a:r>
            <a:endParaRPr lang="en-US" sz="1600" i="1" u="sng" dirty="0"/>
          </a:p>
          <a:p>
            <a:pPr marL="0" indent="0" algn="ctr">
              <a:spcAft>
                <a:spcPts val="2400"/>
              </a:spcAft>
              <a:buNone/>
            </a:pPr>
            <a:r>
              <a:rPr lang="en-US" sz="1600" i="1" u="sng" dirty="0">
                <a:hlinkClick r:id="rId3"/>
              </a:rPr>
              <a:t>http://www.ddap.pa.gov</a:t>
            </a:r>
            <a:endParaRPr lang="en-US" sz="1600" i="1" u="sng" dirty="0"/>
          </a:p>
          <a:p>
            <a:pPr lvl="1">
              <a:spcAft>
                <a:spcPts val="2400"/>
              </a:spcAft>
            </a:pPr>
            <a:endParaRPr lang="en-US" i="1" u="sng" dirty="0"/>
          </a:p>
          <a:p>
            <a:endParaRPr lang="en-US" dirty="0"/>
          </a:p>
        </p:txBody>
      </p:sp>
      <p:sp>
        <p:nvSpPr>
          <p:cNvPr id="2" name="Title 1"/>
          <p:cNvSpPr>
            <a:spLocks noGrp="1"/>
          </p:cNvSpPr>
          <p:nvPr>
            <p:ph type="title"/>
          </p:nvPr>
        </p:nvSpPr>
        <p:spPr/>
        <p:txBody>
          <a:bodyPr/>
          <a:lstStyle/>
          <a:p>
            <a:r>
              <a:rPr lang="en-US" sz="2900" spc="-100" dirty="0">
                <a:effectLst/>
              </a:rPr>
              <a:t>What is the SCA?</a:t>
            </a:r>
          </a:p>
        </p:txBody>
      </p:sp>
    </p:spTree>
    <p:extLst>
      <p:ext uri="{BB962C8B-B14F-4D97-AF65-F5344CB8AC3E}">
        <p14:creationId xmlns:p14="http://schemas.microsoft.com/office/powerpoint/2010/main" val="3217600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Assessment</a:t>
            </a:r>
          </a:p>
        </p:txBody>
      </p:sp>
      <p:sp>
        <p:nvSpPr>
          <p:cNvPr id="3" name="Content Placeholder 2"/>
          <p:cNvSpPr>
            <a:spLocks noGrp="1"/>
          </p:cNvSpPr>
          <p:nvPr>
            <p:ph idx="1"/>
          </p:nvPr>
        </p:nvSpPr>
        <p:spPr>
          <a:xfrm>
            <a:off x="457200" y="1300165"/>
            <a:ext cx="8229600" cy="4826001"/>
          </a:xfrm>
        </p:spPr>
        <p:txBody>
          <a:bodyPr/>
          <a:lstStyle/>
          <a:p>
            <a:pPr>
              <a:buFont typeface="Wingdings" panose="05000000000000000000" pitchFamily="2" charset="2"/>
              <a:buChar char="Ø"/>
            </a:pPr>
            <a:r>
              <a:rPr lang="en-US" sz="1800" b="1" dirty="0"/>
              <a:t>Levels of Care</a:t>
            </a:r>
            <a:endParaRPr lang="en-US" sz="1800" dirty="0"/>
          </a:p>
          <a:p>
            <a:pPr lvl="1">
              <a:buFont typeface="Wingdings" panose="05000000000000000000" pitchFamily="2" charset="2"/>
              <a:buChar char="Ø"/>
            </a:pPr>
            <a:r>
              <a:rPr lang="en-US" sz="1600" dirty="0"/>
              <a:t>Outpatient</a:t>
            </a:r>
          </a:p>
          <a:p>
            <a:pPr lvl="1">
              <a:buFont typeface="Wingdings" panose="05000000000000000000" pitchFamily="2" charset="2"/>
              <a:buChar char="Ø"/>
            </a:pPr>
            <a:r>
              <a:rPr lang="en-US" sz="1600" dirty="0"/>
              <a:t>Intensive Outpatient</a:t>
            </a:r>
          </a:p>
          <a:p>
            <a:pPr lvl="1">
              <a:buFont typeface="Wingdings" panose="05000000000000000000" pitchFamily="2" charset="2"/>
              <a:buChar char="Ø"/>
            </a:pPr>
            <a:r>
              <a:rPr lang="en-US" sz="1600" dirty="0"/>
              <a:t>Partial Hospitalization</a:t>
            </a:r>
          </a:p>
          <a:p>
            <a:pPr lvl="1">
              <a:buFont typeface="Wingdings" panose="05000000000000000000" pitchFamily="2" charset="2"/>
              <a:buChar char="Ø"/>
            </a:pPr>
            <a:r>
              <a:rPr lang="en-US" sz="1600" dirty="0"/>
              <a:t>Medically Monitored Short/Long Term Residential</a:t>
            </a:r>
          </a:p>
          <a:p>
            <a:pPr lvl="1">
              <a:buFont typeface="Wingdings" panose="05000000000000000000" pitchFamily="2" charset="2"/>
              <a:buChar char="Ø"/>
            </a:pPr>
            <a:r>
              <a:rPr lang="en-US" sz="1600" dirty="0"/>
              <a:t>Medically Managed Inpatient Residential (Hospital)</a:t>
            </a:r>
          </a:p>
          <a:p>
            <a:pPr lvl="1">
              <a:buFont typeface="Wingdings" panose="05000000000000000000" pitchFamily="2" charset="2"/>
              <a:buChar char="Ø"/>
            </a:pPr>
            <a:endParaRPr lang="en-US" sz="1600" dirty="0"/>
          </a:p>
          <a:p>
            <a:pPr lvl="1">
              <a:buFont typeface="Wingdings" panose="05000000000000000000" pitchFamily="2" charset="2"/>
              <a:buChar char="Ø"/>
            </a:pPr>
            <a:r>
              <a:rPr lang="en-US" sz="1600" dirty="0"/>
              <a:t>Detoxification (Medically Monitored or Medically Managed)</a:t>
            </a:r>
          </a:p>
          <a:p>
            <a:pPr lvl="1">
              <a:buFont typeface="Wingdings" panose="05000000000000000000" pitchFamily="2" charset="2"/>
              <a:buChar char="Ø"/>
            </a:pPr>
            <a:endParaRPr lang="en-US" sz="1400" dirty="0"/>
          </a:p>
          <a:p>
            <a:pPr>
              <a:buFont typeface="Wingdings" panose="05000000000000000000" pitchFamily="2" charset="2"/>
              <a:buChar char="Ø"/>
            </a:pPr>
            <a:r>
              <a:rPr lang="en-US" sz="1800" b="1" dirty="0"/>
              <a:t>Special Populations</a:t>
            </a:r>
          </a:p>
          <a:p>
            <a:pPr lvl="1">
              <a:buFont typeface="Wingdings" panose="05000000000000000000" pitchFamily="2" charset="2"/>
              <a:buChar char="Ø"/>
            </a:pPr>
            <a:r>
              <a:rPr lang="en-US" sz="1600" dirty="0"/>
              <a:t>Medication Assisted Treatment</a:t>
            </a:r>
          </a:p>
          <a:p>
            <a:pPr lvl="1">
              <a:buFont typeface="Wingdings" panose="05000000000000000000" pitchFamily="2" charset="2"/>
              <a:buChar char="Ø"/>
            </a:pPr>
            <a:r>
              <a:rPr lang="en-US" sz="1600" dirty="0"/>
              <a:t>Co-</a:t>
            </a:r>
            <a:r>
              <a:rPr lang="en-US" sz="1600" dirty="0" err="1"/>
              <a:t>Occuring</a:t>
            </a:r>
            <a:r>
              <a:rPr lang="en-US" sz="1600" dirty="0"/>
              <a:t> Mental Health Disorders</a:t>
            </a:r>
          </a:p>
          <a:p>
            <a:pPr lvl="1">
              <a:buFont typeface="Wingdings" panose="05000000000000000000" pitchFamily="2" charset="2"/>
              <a:buChar char="Ø"/>
            </a:pPr>
            <a:r>
              <a:rPr lang="en-US" sz="1600" dirty="0"/>
              <a:t>Women and Women with Children</a:t>
            </a:r>
          </a:p>
          <a:p>
            <a:pPr lvl="1">
              <a:buFont typeface="Wingdings" panose="05000000000000000000" pitchFamily="2" charset="2"/>
              <a:buChar char="Ø"/>
            </a:pPr>
            <a:r>
              <a:rPr lang="en-US" sz="1600" dirty="0"/>
              <a:t>Criminal Justice</a:t>
            </a:r>
          </a:p>
          <a:p>
            <a:pPr lvl="1">
              <a:buFont typeface="Wingdings" panose="05000000000000000000" pitchFamily="2" charset="2"/>
              <a:buChar char="Ø"/>
            </a:pPr>
            <a:r>
              <a:rPr lang="en-US" sz="1600" dirty="0"/>
              <a:t>Sexual Orientation/Gender Identity</a:t>
            </a:r>
          </a:p>
          <a:p>
            <a:pPr lvl="1">
              <a:buFont typeface="Wingdings" panose="05000000000000000000" pitchFamily="2" charset="2"/>
              <a:buChar char="Ø"/>
            </a:pPr>
            <a:r>
              <a:rPr lang="en-US" sz="1600" dirty="0"/>
              <a:t>Gambling Disorder</a:t>
            </a:r>
          </a:p>
          <a:p>
            <a:pPr>
              <a:buFont typeface="Wingdings" panose="05000000000000000000" pitchFamily="2" charset="2"/>
              <a:buChar char="Ø"/>
            </a:pPr>
            <a:endParaRPr lang="en-US" sz="1600" dirty="0"/>
          </a:p>
          <a:p>
            <a:endParaRPr lang="en-US" dirty="0"/>
          </a:p>
        </p:txBody>
      </p:sp>
      <p:sp>
        <p:nvSpPr>
          <p:cNvPr id="4" name="Slide Number Placeholder 3"/>
          <p:cNvSpPr>
            <a:spLocks noGrp="1"/>
          </p:cNvSpPr>
          <p:nvPr>
            <p:ph type="sldNum" sz="quarter" idx="12"/>
          </p:nvPr>
        </p:nvSpPr>
        <p:spPr/>
        <p:txBody>
          <a:bodyPr/>
          <a:lstStyle/>
          <a:p>
            <a:fld id="{DAEC1EC2-5775-469A-86E7-062263E33F41}" type="slidenum">
              <a:rPr lang="en-US" smtClean="0">
                <a:solidFill>
                  <a:srgbClr val="000000"/>
                </a:solidFill>
              </a:rPr>
              <a:pPr/>
              <a:t>13</a:t>
            </a:fld>
            <a:endParaRPr lang="en-US" dirty="0">
              <a:solidFill>
                <a:srgbClr val="000000"/>
              </a:solidFill>
            </a:endParaRPr>
          </a:p>
        </p:txBody>
      </p:sp>
    </p:spTree>
    <p:extLst>
      <p:ext uri="{BB962C8B-B14F-4D97-AF65-F5344CB8AC3E}">
        <p14:creationId xmlns:p14="http://schemas.microsoft.com/office/powerpoint/2010/main" val="2487610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5"/>
          <p:cNvSpPr>
            <a:spLocks noGrp="1"/>
          </p:cNvSpPr>
          <p:nvPr>
            <p:ph type="sldNum" sz="quarter" idx="12"/>
          </p:nvPr>
        </p:nvSpPr>
        <p:spPr>
          <a:prstGeom prst="rect">
            <a:avLst/>
          </a:prstGeom>
          <a:noFill/>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18405FDD-7853-41D7-86D7-2285B5458849}" type="slidenum">
              <a:rPr lang="en-US" altLang="en-US" sz="1400" smtClean="0">
                <a:latin typeface="Verdana" pitchFamily="34" charset="0"/>
                <a:cs typeface="Arial" pitchFamily="34" charset="0"/>
              </a:rPr>
              <a:pPr>
                <a:spcBef>
                  <a:spcPct val="0"/>
                </a:spcBef>
                <a:buFontTx/>
                <a:buNone/>
              </a:pPr>
              <a:t>14</a:t>
            </a:fld>
            <a:endParaRPr lang="en-US" altLang="en-US" sz="1400">
              <a:latin typeface="Verdana" pitchFamily="34" charset="0"/>
              <a:cs typeface="Arial" pitchFamily="34" charset="0"/>
            </a:endParaRPr>
          </a:p>
        </p:txBody>
      </p:sp>
      <p:sp>
        <p:nvSpPr>
          <p:cNvPr id="80899" name="Rectangle 2"/>
          <p:cNvSpPr>
            <a:spLocks noGrp="1" noChangeArrowheads="1"/>
          </p:cNvSpPr>
          <p:nvPr>
            <p:ph type="title"/>
          </p:nvPr>
        </p:nvSpPr>
        <p:spPr>
          <a:xfrm>
            <a:off x="609600" y="304800"/>
            <a:ext cx="8001000" cy="914400"/>
          </a:xfrm>
        </p:spPr>
        <p:txBody>
          <a:bodyPr/>
          <a:lstStyle/>
          <a:p>
            <a:pPr eaLnBrk="1" hangingPunct="1"/>
            <a:r>
              <a:rPr lang="en-US" altLang="en-US" sz="2800" b="1" u="sng"/>
              <a:t>Treatment Works: But what is treatment?</a:t>
            </a:r>
            <a:endParaRPr lang="en-US" altLang="en-US" sz="1600"/>
          </a:p>
        </p:txBody>
      </p:sp>
      <p:sp>
        <p:nvSpPr>
          <p:cNvPr id="80900" name="TextBox 14"/>
          <p:cNvSpPr txBox="1">
            <a:spLocks noChangeArrowheads="1"/>
          </p:cNvSpPr>
          <p:nvPr/>
        </p:nvSpPr>
        <p:spPr bwMode="auto">
          <a:xfrm>
            <a:off x="990600" y="1295400"/>
            <a:ext cx="7162800"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pPr>
            <a:r>
              <a:rPr lang="en-US" altLang="en-US" sz="2400">
                <a:latin typeface="Verdana" pitchFamily="34" charset="0"/>
              </a:rPr>
              <a:t>Treat addresses a wide range of clinical issues that cause and exacerbate risks of substance abuse.  </a:t>
            </a:r>
          </a:p>
          <a:p>
            <a:pPr lvl="1">
              <a:spcBef>
                <a:spcPct val="0"/>
              </a:spcBef>
              <a:buFont typeface="Arial" pitchFamily="34" charset="0"/>
              <a:buChar char="•"/>
            </a:pPr>
            <a:r>
              <a:rPr lang="en-US" altLang="en-US" sz="2000">
                <a:latin typeface="Verdana" pitchFamily="34" charset="0"/>
              </a:rPr>
              <a:t>These include the needs for habilitation and rehabilitation, including vocational supports, addressing trauma, learning coping skills, learning relapse prevention skills, improving relationships etc. </a:t>
            </a:r>
          </a:p>
          <a:p>
            <a:pPr>
              <a:spcBef>
                <a:spcPct val="0"/>
              </a:spcBef>
            </a:pPr>
            <a:r>
              <a:rPr lang="en-US" altLang="en-US" sz="2400">
                <a:latin typeface="Verdana" pitchFamily="34" charset="0"/>
              </a:rPr>
              <a:t>This is not to be confused with supporting services such as detoxification, medications, peer supports, 12-step programs, housing and other similar approaches which complement the core treatment program. </a:t>
            </a:r>
          </a:p>
          <a:p>
            <a:pPr>
              <a:spcBef>
                <a:spcPct val="0"/>
              </a:spcBef>
              <a:buFontTx/>
              <a:buNone/>
            </a:pPr>
            <a:r>
              <a:rPr lang="en-US" altLang="en-US" sz="1800" i="1">
                <a:latin typeface="Verdana" pitchFamily="34" charset="0"/>
              </a:rPr>
              <a:t> </a:t>
            </a:r>
            <a:endParaRPr lang="en-US" altLang="en-US" sz="1800">
              <a:latin typeface="Verdana" pitchFamily="34" charset="0"/>
            </a:endParaRPr>
          </a:p>
          <a:p>
            <a:pPr>
              <a:spcBef>
                <a:spcPct val="0"/>
              </a:spcBef>
            </a:pPr>
            <a:endParaRPr lang="en-US" altLang="en-US" sz="1800" i="1">
              <a:latin typeface="Verdana" pitchFamily="34" charset="0"/>
            </a:endParaRPr>
          </a:p>
          <a:p>
            <a:pPr>
              <a:spcBef>
                <a:spcPct val="0"/>
              </a:spcBef>
              <a:buFontTx/>
              <a:buNone/>
            </a:pPr>
            <a:endParaRPr lang="en-US" altLang="en-US" sz="1800">
              <a:latin typeface="Verdana" pitchFamily="34" charset="0"/>
            </a:endParaRPr>
          </a:p>
          <a:p>
            <a:pPr>
              <a:spcBef>
                <a:spcPct val="0"/>
              </a:spcBef>
              <a:buFontTx/>
              <a:buNone/>
            </a:pPr>
            <a:r>
              <a:rPr lang="en-US" altLang="en-US" sz="1800" i="1">
                <a:latin typeface="Verdana" pitchFamily="34" charset="0"/>
              </a:rPr>
              <a:t> </a:t>
            </a:r>
            <a:endParaRPr lang="en-US" altLang="en-US" sz="1800">
              <a:latin typeface="Verdana" pitchFamily="34" charset="0"/>
            </a:endParaRPr>
          </a:p>
          <a:p>
            <a:pPr>
              <a:spcBef>
                <a:spcPct val="0"/>
              </a:spcBef>
            </a:pPr>
            <a:endParaRPr lang="en-US" altLang="en-US" sz="1800">
              <a:latin typeface="Verdana" pitchFamily="34" charset="0"/>
            </a:endParaRPr>
          </a:p>
          <a:p>
            <a:pPr>
              <a:spcBef>
                <a:spcPct val="0"/>
              </a:spcBef>
            </a:pPr>
            <a:endParaRPr lang="en-US" altLang="en-US" sz="1800">
              <a:latin typeface="Verdana" pitchFamily="34" charset="0"/>
            </a:endParaRPr>
          </a:p>
          <a:p>
            <a:pPr>
              <a:spcBef>
                <a:spcPct val="0"/>
              </a:spcBef>
              <a:buFontTx/>
              <a:buNone/>
            </a:pPr>
            <a:r>
              <a:rPr lang="en-US" altLang="en-US" sz="1800">
                <a:latin typeface="Verdana" pitchFamily="34" charset="0"/>
              </a:rPr>
              <a:t> </a:t>
            </a:r>
          </a:p>
        </p:txBody>
      </p:sp>
    </p:spTree>
    <p:extLst>
      <p:ext uri="{BB962C8B-B14F-4D97-AF65-F5344CB8AC3E}">
        <p14:creationId xmlns:p14="http://schemas.microsoft.com/office/powerpoint/2010/main" val="4155576177"/>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a:xfrm>
            <a:off x="152400" y="76200"/>
            <a:ext cx="8229600" cy="1143000"/>
          </a:xfrm>
        </p:spPr>
        <p:txBody>
          <a:bodyPr/>
          <a:lstStyle/>
          <a:p>
            <a:pPr eaLnBrk="1" hangingPunct="1"/>
            <a:r>
              <a:rPr lang="en-US" dirty="0"/>
              <a:t>         </a:t>
            </a:r>
            <a:r>
              <a:rPr lang="en-US" sz="3200" dirty="0">
                <a:solidFill>
                  <a:schemeClr val="bg1"/>
                </a:solidFill>
              </a:rPr>
              <a:t>Cognitive Therapy</a:t>
            </a:r>
            <a:endParaRPr lang="en-US" dirty="0">
              <a:solidFill>
                <a:schemeClr val="bg1"/>
              </a:solidFill>
            </a:endParaRPr>
          </a:p>
        </p:txBody>
      </p:sp>
      <p:sp>
        <p:nvSpPr>
          <p:cNvPr id="53252" name="Rectangle 3"/>
          <p:cNvSpPr>
            <a:spLocks noGrp="1" noChangeArrowheads="1"/>
          </p:cNvSpPr>
          <p:nvPr>
            <p:ph idx="1"/>
          </p:nvPr>
        </p:nvSpPr>
        <p:spPr>
          <a:xfrm>
            <a:off x="407193" y="1447800"/>
            <a:ext cx="8229600" cy="4678363"/>
          </a:xfrm>
        </p:spPr>
        <p:txBody>
          <a:bodyPr/>
          <a:lstStyle/>
          <a:p>
            <a:pPr eaLnBrk="1" hangingPunct="1">
              <a:lnSpc>
                <a:spcPct val="90000"/>
              </a:lnSpc>
            </a:pPr>
            <a:r>
              <a:rPr lang="en-US" sz="2800" dirty="0"/>
              <a:t>In CBT, Behaviors are motivated by beliefs</a:t>
            </a:r>
          </a:p>
          <a:p>
            <a:pPr eaLnBrk="1" hangingPunct="1">
              <a:lnSpc>
                <a:spcPct val="90000"/>
              </a:lnSpc>
            </a:pPr>
            <a:r>
              <a:rPr lang="en-US" sz="2800" dirty="0"/>
              <a:t>Behavioral change is made by changing the belief patterns</a:t>
            </a:r>
          </a:p>
          <a:p>
            <a:pPr lvl="1">
              <a:lnSpc>
                <a:spcPct val="90000"/>
              </a:lnSpc>
            </a:pPr>
            <a:r>
              <a:rPr lang="en-US" sz="1800" dirty="0"/>
              <a:t>Police car example. </a:t>
            </a:r>
          </a:p>
          <a:p>
            <a:pPr>
              <a:lnSpc>
                <a:spcPct val="90000"/>
              </a:lnSpc>
            </a:pPr>
            <a:r>
              <a:rPr lang="en-US" sz="2200" dirty="0"/>
              <a:t>Examples of Addiction Generating Beliefs</a:t>
            </a:r>
          </a:p>
          <a:p>
            <a:pPr lvl="1">
              <a:lnSpc>
                <a:spcPct val="90000"/>
              </a:lnSpc>
            </a:pPr>
            <a:r>
              <a:rPr lang="en-US" sz="1800" dirty="0"/>
              <a:t>I can’t do anything else. </a:t>
            </a:r>
          </a:p>
          <a:p>
            <a:pPr lvl="1">
              <a:lnSpc>
                <a:spcPct val="90000"/>
              </a:lnSpc>
            </a:pPr>
            <a:r>
              <a:rPr lang="en-US" sz="1800" dirty="0"/>
              <a:t>I need it. </a:t>
            </a:r>
          </a:p>
          <a:p>
            <a:pPr lvl="1">
              <a:lnSpc>
                <a:spcPct val="90000"/>
              </a:lnSpc>
            </a:pPr>
            <a:r>
              <a:rPr lang="en-US" sz="1800" dirty="0"/>
              <a:t>I can’t survive without the (drug).</a:t>
            </a:r>
          </a:p>
          <a:p>
            <a:pPr lvl="1">
              <a:lnSpc>
                <a:spcPct val="90000"/>
              </a:lnSpc>
            </a:pPr>
            <a:r>
              <a:rPr lang="en-US" sz="1800" dirty="0"/>
              <a:t>I tried, but I’m not able to do it (terminally unique).</a:t>
            </a:r>
          </a:p>
          <a:p>
            <a:pPr lvl="1">
              <a:lnSpc>
                <a:spcPct val="90000"/>
              </a:lnSpc>
            </a:pPr>
            <a:r>
              <a:rPr lang="en-US" sz="1800" dirty="0"/>
              <a:t>It is easier to avoid than to face life's difficulties and self-responsibilities.</a:t>
            </a:r>
          </a:p>
          <a:p>
            <a:pPr lvl="1">
              <a:lnSpc>
                <a:spcPct val="90000"/>
              </a:lnSpc>
            </a:pPr>
            <a:r>
              <a:rPr lang="en-US" sz="1800" dirty="0"/>
              <a:t>I must have certain and perfect control over things.</a:t>
            </a:r>
          </a:p>
          <a:p>
            <a:pPr lvl="1">
              <a:lnSpc>
                <a:spcPct val="90000"/>
              </a:lnSpc>
            </a:pPr>
            <a:endParaRPr lang="en-US" sz="2200" dirty="0"/>
          </a:p>
        </p:txBody>
      </p:sp>
      <p:sp>
        <p:nvSpPr>
          <p:cNvPr id="53250" name="Slide Number Placeholder 5"/>
          <p:cNvSpPr>
            <a:spLocks noGrp="1"/>
          </p:cNvSpPr>
          <p:nvPr>
            <p:ph type="sldNum" sz="quarter" idx="12"/>
          </p:nvPr>
        </p:nvSpPr>
        <p:spPr>
          <a:noFill/>
        </p:spPr>
        <p:txBody>
          <a:bodyPr/>
          <a:lstStyle/>
          <a:p>
            <a:fld id="{D6298CFF-37F9-4269-9E13-1FC17A744B51}" type="slidenum">
              <a:rPr lang="en-US" smtClean="0">
                <a:solidFill>
                  <a:srgbClr val="000000"/>
                </a:solidFill>
              </a:rPr>
              <a:pPr/>
              <a:t>15</a:t>
            </a:fld>
            <a:endParaRPr lang="en-US">
              <a:solidFill>
                <a:srgbClr val="000000"/>
              </a:solidFill>
            </a:endParaRPr>
          </a:p>
        </p:txBody>
      </p:sp>
    </p:spTree>
    <p:extLst>
      <p:ext uri="{BB962C8B-B14F-4D97-AF65-F5344CB8AC3E}">
        <p14:creationId xmlns:p14="http://schemas.microsoft.com/office/powerpoint/2010/main" val="3987929019"/>
      </p:ext>
    </p:extLst>
  </p:cSld>
  <p:clrMapOvr>
    <a:masterClrMapping/>
  </p:clrMapOvr>
  <p:transition>
    <p:cover dir="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a:xfrm>
            <a:off x="152400" y="76200"/>
            <a:ext cx="8229600" cy="1143000"/>
          </a:xfrm>
        </p:spPr>
        <p:txBody>
          <a:bodyPr/>
          <a:lstStyle/>
          <a:p>
            <a:pPr eaLnBrk="1" hangingPunct="1"/>
            <a:r>
              <a:rPr lang="en-US" dirty="0"/>
              <a:t>         </a:t>
            </a:r>
            <a:r>
              <a:rPr lang="en-US" sz="3200" dirty="0">
                <a:solidFill>
                  <a:schemeClr val="bg1"/>
                </a:solidFill>
              </a:rPr>
              <a:t>Peer Supports</a:t>
            </a:r>
            <a:endParaRPr lang="en-US" dirty="0">
              <a:solidFill>
                <a:schemeClr val="bg1"/>
              </a:solidFill>
            </a:endParaRPr>
          </a:p>
        </p:txBody>
      </p:sp>
      <p:sp>
        <p:nvSpPr>
          <p:cNvPr id="53252" name="Rectangle 3"/>
          <p:cNvSpPr>
            <a:spLocks noGrp="1" noChangeArrowheads="1"/>
          </p:cNvSpPr>
          <p:nvPr>
            <p:ph idx="1"/>
          </p:nvPr>
        </p:nvSpPr>
        <p:spPr>
          <a:xfrm>
            <a:off x="407193" y="4648200"/>
            <a:ext cx="8229600" cy="1477963"/>
          </a:xfrm>
        </p:spPr>
        <p:txBody>
          <a:bodyPr/>
          <a:lstStyle/>
          <a:p>
            <a:pPr eaLnBrk="1" hangingPunct="1">
              <a:lnSpc>
                <a:spcPct val="90000"/>
              </a:lnSpc>
            </a:pPr>
            <a:r>
              <a:rPr lang="en-US" sz="2000" dirty="0"/>
              <a:t>Increasing attendance at 12-step meetings following treatment are associated with increased rates of abstinence (</a:t>
            </a:r>
            <a:r>
              <a:rPr lang="en-US" sz="2000" dirty="0" err="1"/>
              <a:t>Timko</a:t>
            </a:r>
            <a:r>
              <a:rPr lang="en-US" sz="2000" dirty="0"/>
              <a:t> &amp; </a:t>
            </a:r>
            <a:r>
              <a:rPr lang="en-US" sz="2000" dirty="0" err="1"/>
              <a:t>DeBenedetti</a:t>
            </a:r>
            <a:r>
              <a:rPr lang="en-US" sz="2000" dirty="0"/>
              <a:t>, 2007). </a:t>
            </a:r>
          </a:p>
          <a:p>
            <a:pPr lvl="1">
              <a:lnSpc>
                <a:spcPct val="90000"/>
              </a:lnSpc>
            </a:pPr>
            <a:r>
              <a:rPr lang="en-US" sz="1600" dirty="0"/>
              <a:t>This includes a range of activities such as attendance, getting a sponsor, being a sponsor, reading at meetings, calling a 12-step member for help etc. </a:t>
            </a:r>
          </a:p>
          <a:p>
            <a:pPr lvl="1">
              <a:lnSpc>
                <a:spcPct val="90000"/>
              </a:lnSpc>
            </a:pPr>
            <a:endParaRPr lang="en-US" sz="2200" dirty="0"/>
          </a:p>
        </p:txBody>
      </p:sp>
      <p:sp>
        <p:nvSpPr>
          <p:cNvPr id="53250" name="Slide Number Placeholder 5"/>
          <p:cNvSpPr>
            <a:spLocks noGrp="1"/>
          </p:cNvSpPr>
          <p:nvPr>
            <p:ph type="sldNum" sz="quarter" idx="12"/>
          </p:nvPr>
        </p:nvSpPr>
        <p:spPr>
          <a:noFill/>
        </p:spPr>
        <p:txBody>
          <a:bodyPr/>
          <a:lstStyle/>
          <a:p>
            <a:fld id="{D6298CFF-37F9-4269-9E13-1FC17A744B51}" type="slidenum">
              <a:rPr lang="en-US" smtClean="0">
                <a:solidFill>
                  <a:srgbClr val="000000"/>
                </a:solidFill>
              </a:rPr>
              <a:pPr/>
              <a:t>16</a:t>
            </a:fld>
            <a:endParaRPr lang="en-US">
              <a:solidFill>
                <a:srgbClr val="000000"/>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1276076"/>
            <a:ext cx="5248107" cy="3448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9752901"/>
      </p:ext>
    </p:extLst>
  </p:cSld>
  <p:clrMapOvr>
    <a:masterClrMapping/>
  </p:clrMapOvr>
  <p:transition>
    <p:cover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solidFill>
                  <a:schemeClr val="bg1"/>
                </a:solidFill>
              </a:rPr>
              <a:t>Recovery Lessons Learned</a:t>
            </a:r>
          </a:p>
        </p:txBody>
      </p:sp>
      <p:sp>
        <p:nvSpPr>
          <p:cNvPr id="3" name="Content Placeholder 2"/>
          <p:cNvSpPr>
            <a:spLocks noGrp="1"/>
          </p:cNvSpPr>
          <p:nvPr>
            <p:ph idx="1"/>
          </p:nvPr>
        </p:nvSpPr>
        <p:spPr/>
        <p:txBody>
          <a:bodyPr/>
          <a:lstStyle/>
          <a:p>
            <a:r>
              <a:rPr lang="en-US" sz="2400" dirty="0"/>
              <a:t>Faces and Voices of Recovery Survey of 3,200 individuals with an average of 10 years in recovery. </a:t>
            </a:r>
          </a:p>
          <a:p>
            <a:r>
              <a:rPr lang="en-US" sz="2400" b="1" u="sng" dirty="0"/>
              <a:t>Personal </a:t>
            </a:r>
            <a:r>
              <a:rPr lang="en-US" sz="2400" b="1" u="sng"/>
              <a:t>Descriptions:</a:t>
            </a:r>
          </a:p>
          <a:p>
            <a:pPr lvl="1"/>
            <a:r>
              <a:rPr lang="en-US" sz="2000"/>
              <a:t>The </a:t>
            </a:r>
            <a:r>
              <a:rPr lang="en-US" sz="2000" dirty="0"/>
              <a:t>majority (75%) selected “in recovery”; </a:t>
            </a:r>
          </a:p>
          <a:p>
            <a:pPr lvl="1"/>
            <a:r>
              <a:rPr lang="en-US" sz="1600" dirty="0"/>
              <a:t>14% chose “recovered,” </a:t>
            </a:r>
          </a:p>
          <a:p>
            <a:pPr lvl="1"/>
            <a:r>
              <a:rPr lang="en-US" sz="1600" dirty="0"/>
              <a:t>8% “used to have a problem with substances and no longer do,”</a:t>
            </a:r>
          </a:p>
          <a:p>
            <a:pPr lvl="1"/>
            <a:r>
              <a:rPr lang="en-US" sz="1600" dirty="0"/>
              <a:t>3% chose “medication-assisted recovery.” </a:t>
            </a:r>
          </a:p>
          <a:p>
            <a:r>
              <a:rPr lang="en-US" sz="2000" b="1" u="sng" dirty="0"/>
              <a:t>Paths to Recovery: </a:t>
            </a:r>
          </a:p>
          <a:p>
            <a:pPr lvl="1"/>
            <a:r>
              <a:rPr lang="en-US" sz="1600" dirty="0"/>
              <a:t>71% professional addiction treatment </a:t>
            </a:r>
          </a:p>
          <a:p>
            <a:pPr lvl="1"/>
            <a:r>
              <a:rPr lang="en-US" sz="1600" dirty="0"/>
              <a:t>18% had taken prescribed medications (e.g., </a:t>
            </a:r>
            <a:r>
              <a:rPr lang="en-US" sz="1600" dirty="0" err="1"/>
              <a:t>buprenorphine</a:t>
            </a:r>
            <a:r>
              <a:rPr lang="en-US" sz="1600" dirty="0"/>
              <a:t> or methadone). </a:t>
            </a:r>
          </a:p>
          <a:p>
            <a:pPr lvl="1"/>
            <a:r>
              <a:rPr lang="en-US" sz="1600" dirty="0"/>
              <a:t>95% had attended 12-step fellowship meetings (e.g., Alcoholics Anonymous),</a:t>
            </a:r>
          </a:p>
          <a:p>
            <a:pPr lvl="1"/>
            <a:r>
              <a:rPr lang="en-US" sz="1600" dirty="0"/>
              <a:t>22% had participated in non-12-step recovery support groups (e.g., </a:t>
            </a:r>
            <a:r>
              <a:rPr lang="en-US" sz="1600" dirty="0" err="1"/>
              <a:t>LifeRing</a:t>
            </a:r>
            <a:r>
              <a:rPr lang="en-US" sz="1600" dirty="0"/>
              <a:t>, Secular Organizations for Sobriety (S.O.S.). </a:t>
            </a:r>
            <a:endParaRPr lang="en-US" sz="1600" b="1" u="sng" dirty="0"/>
          </a:p>
        </p:txBody>
      </p:sp>
      <p:sp>
        <p:nvSpPr>
          <p:cNvPr id="4" name="Slide Number Placeholder 3"/>
          <p:cNvSpPr>
            <a:spLocks noGrp="1"/>
          </p:cNvSpPr>
          <p:nvPr>
            <p:ph type="sldNum" sz="quarter" idx="12"/>
          </p:nvPr>
        </p:nvSpPr>
        <p:spPr/>
        <p:txBody>
          <a:bodyPr/>
          <a:lstStyle/>
          <a:p>
            <a:pPr>
              <a:defRPr/>
            </a:pPr>
            <a:fld id="{0BE6FFA0-DD50-44A0-95A4-007E7CF58C37}" type="slidenum">
              <a:rPr lang="en-US" smtClean="0">
                <a:solidFill>
                  <a:srgbClr val="000000"/>
                </a:solidFill>
              </a:rPr>
              <a:pPr>
                <a:defRPr/>
              </a:pPr>
              <a:t>17</a:t>
            </a:fld>
            <a:endParaRPr lang="en-US">
              <a:solidFill>
                <a:srgbClr val="000000"/>
              </a:solidFill>
            </a:endParaRPr>
          </a:p>
        </p:txBody>
      </p:sp>
    </p:spTree>
    <p:extLst>
      <p:ext uri="{BB962C8B-B14F-4D97-AF65-F5344CB8AC3E}">
        <p14:creationId xmlns:p14="http://schemas.microsoft.com/office/powerpoint/2010/main" val="962791411"/>
      </p:ext>
    </p:extLst>
  </p:cSld>
  <p:clrMapOvr>
    <a:masterClrMapping/>
  </p:clrMapOvr>
  <p:transition>
    <p:cover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solidFill>
                  <a:schemeClr val="bg1"/>
                </a:solidFill>
              </a:rPr>
              <a:t>Recovery Lessons Learned</a:t>
            </a:r>
          </a:p>
        </p:txBody>
      </p:sp>
      <p:sp>
        <p:nvSpPr>
          <p:cNvPr id="4" name="Slide Number Placeholder 3"/>
          <p:cNvSpPr>
            <a:spLocks noGrp="1"/>
          </p:cNvSpPr>
          <p:nvPr>
            <p:ph type="sldNum" sz="quarter" idx="12"/>
          </p:nvPr>
        </p:nvSpPr>
        <p:spPr/>
        <p:txBody>
          <a:bodyPr/>
          <a:lstStyle/>
          <a:p>
            <a:pPr>
              <a:defRPr/>
            </a:pPr>
            <a:fld id="{0BE6FFA0-DD50-44A0-95A4-007E7CF58C37}" type="slidenum">
              <a:rPr lang="en-US" smtClean="0">
                <a:solidFill>
                  <a:srgbClr val="000000"/>
                </a:solidFill>
              </a:rPr>
              <a:pPr>
                <a:defRPr/>
              </a:pPr>
              <a:t>18</a:t>
            </a:fld>
            <a:endParaRPr lang="en-US">
              <a:solidFill>
                <a:srgbClr val="000000"/>
              </a:solidFill>
            </a:endParaRPr>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1743189"/>
            <a:ext cx="6019800" cy="4084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324600" y="5791200"/>
            <a:ext cx="1676400" cy="261610"/>
          </a:xfrm>
          <a:prstGeom prst="rect">
            <a:avLst/>
          </a:prstGeom>
          <a:noFill/>
        </p:spPr>
        <p:txBody>
          <a:bodyPr wrap="square" rtlCol="0">
            <a:spAutoFit/>
          </a:bodyPr>
          <a:lstStyle/>
          <a:p>
            <a:r>
              <a:rPr lang="en-US" sz="1100" dirty="0"/>
              <a:t>(Best et al. 2008)</a:t>
            </a:r>
          </a:p>
        </p:txBody>
      </p:sp>
    </p:spTree>
    <p:extLst>
      <p:ext uri="{BB962C8B-B14F-4D97-AF65-F5344CB8AC3E}">
        <p14:creationId xmlns:p14="http://schemas.microsoft.com/office/powerpoint/2010/main" val="4185339082"/>
      </p:ext>
    </p:extLst>
  </p:cSld>
  <p:clrMapOvr>
    <a:masterClrMapping/>
  </p:clrMapOvr>
  <p:transition>
    <p:cover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0BE6FFA0-DD50-44A0-95A4-007E7CF58C37}" type="slidenum">
              <a:rPr lang="en-US" smtClean="0">
                <a:solidFill>
                  <a:srgbClr val="000000"/>
                </a:solidFill>
              </a:rPr>
              <a:pPr>
                <a:defRPr/>
              </a:pPr>
              <a:t>19</a:t>
            </a:fld>
            <a:endParaRPr lang="en-US">
              <a:solidFill>
                <a:srgbClr val="000000"/>
              </a:solidFill>
            </a:endParaRPr>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48493" y="1752600"/>
            <a:ext cx="7281107" cy="370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9836141"/>
      </p:ext>
    </p:extLst>
  </p:cSld>
  <p:clrMapOvr>
    <a:masterClrMapping/>
  </p:clrMapOvr>
  <p:transition>
    <p:cover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57200" y="1219200"/>
          <a:ext cx="8229600" cy="43027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r>
                        <a:rPr lang="en-US" dirty="0"/>
                        <a:t>Causes</a:t>
                      </a:r>
                    </a:p>
                  </a:txBody>
                  <a:tcPr/>
                </a:tc>
                <a:tc>
                  <a:txBody>
                    <a:bodyPr/>
                    <a:lstStyle/>
                    <a:p>
                      <a:pPr algn="ctr"/>
                      <a:endParaRPr lang="en-US" dirty="0"/>
                    </a:p>
                  </a:txBody>
                  <a:tcPr/>
                </a:tc>
                <a:extLst>
                  <a:ext uri="{0D108BD9-81ED-4DB2-BD59-A6C34878D82A}">
                    <a16:rowId xmlns:a16="http://schemas.microsoft.com/office/drawing/2014/main" val="10000"/>
                  </a:ext>
                </a:extLst>
              </a:tr>
              <a:tr h="370840">
                <a:tc>
                  <a:txBody>
                    <a:bodyPr/>
                    <a:lstStyle/>
                    <a:p>
                      <a:endParaRPr lang="en-US" dirty="0"/>
                    </a:p>
                  </a:txBody>
                  <a:tcPr/>
                </a:tc>
                <a:tc>
                  <a:txBody>
                    <a:bodyPr/>
                    <a:lstStyle/>
                    <a:p>
                      <a:pPr algn="ctr"/>
                      <a:endParaRPr lang="en-US" dirty="0"/>
                    </a:p>
                    <a:p>
                      <a:pPr algn="ctr"/>
                      <a:endParaRPr lang="en-US" dirty="0"/>
                    </a:p>
                    <a:p>
                      <a:pPr algn="ctr"/>
                      <a:endParaRPr lang="en-US" dirty="0"/>
                    </a:p>
                  </a:txBody>
                  <a:tcPr/>
                </a:tc>
                <a:extLst>
                  <a:ext uri="{0D108BD9-81ED-4DB2-BD59-A6C34878D82A}">
                    <a16:rowId xmlns:a16="http://schemas.microsoft.com/office/drawing/2014/main" val="10001"/>
                  </a:ext>
                </a:extLst>
              </a:tr>
              <a:tr h="370840">
                <a:tc>
                  <a:txBody>
                    <a:bodyPr/>
                    <a:lstStyle/>
                    <a:p>
                      <a:endParaRPr lang="en-US" dirty="0"/>
                    </a:p>
                  </a:txBody>
                  <a:tcPr/>
                </a:tc>
                <a:tc>
                  <a:txBody>
                    <a:bodyPr/>
                    <a:lstStyle/>
                    <a:p>
                      <a:pPr algn="ctr"/>
                      <a:endParaRPr lang="en-US" dirty="0"/>
                    </a:p>
                    <a:p>
                      <a:pPr algn="ctr"/>
                      <a:endParaRPr lang="en-US" dirty="0"/>
                    </a:p>
                    <a:p>
                      <a:pPr algn="ctr"/>
                      <a:endParaRPr lang="en-US" dirty="0"/>
                    </a:p>
                  </a:txBody>
                  <a:tcPr/>
                </a:tc>
                <a:extLst>
                  <a:ext uri="{0D108BD9-81ED-4DB2-BD59-A6C34878D82A}">
                    <a16:rowId xmlns:a16="http://schemas.microsoft.com/office/drawing/2014/main" val="10002"/>
                  </a:ext>
                </a:extLst>
              </a:tr>
              <a:tr h="370840">
                <a:tc>
                  <a:txBody>
                    <a:bodyPr/>
                    <a:lstStyle/>
                    <a:p>
                      <a:endParaRPr lang="en-US"/>
                    </a:p>
                  </a:txBody>
                  <a:tcPr/>
                </a:tc>
                <a:tc>
                  <a:txBody>
                    <a:bodyPr/>
                    <a:lstStyle/>
                    <a:p>
                      <a:pPr algn="ctr"/>
                      <a:endParaRPr lang="en-US" dirty="0"/>
                    </a:p>
                    <a:p>
                      <a:pPr algn="ctr"/>
                      <a:endParaRPr lang="en-US" dirty="0"/>
                    </a:p>
                    <a:p>
                      <a:pPr algn="ctr"/>
                      <a:endParaRPr lang="en-US" dirty="0"/>
                    </a:p>
                  </a:txBody>
                  <a:tcPr/>
                </a:tc>
                <a:extLst>
                  <a:ext uri="{0D108BD9-81ED-4DB2-BD59-A6C34878D82A}">
                    <a16:rowId xmlns:a16="http://schemas.microsoft.com/office/drawing/2014/main" val="10003"/>
                  </a:ext>
                </a:extLst>
              </a:tr>
              <a:tr h="370840">
                <a:tc>
                  <a:txBody>
                    <a:bodyPr/>
                    <a:lstStyle/>
                    <a:p>
                      <a:endParaRPr lang="en-US" dirty="0"/>
                    </a:p>
                  </a:txBody>
                  <a:tcPr/>
                </a:tc>
                <a:tc>
                  <a:txBody>
                    <a:bodyPr/>
                    <a:lstStyle/>
                    <a:p>
                      <a:pPr algn="ctr"/>
                      <a:endParaRPr lang="en-US" u="none" dirty="0"/>
                    </a:p>
                    <a:p>
                      <a:pPr algn="ctr"/>
                      <a:endParaRPr lang="en-US" u="none" dirty="0"/>
                    </a:p>
                    <a:p>
                      <a:pPr algn="ctr"/>
                      <a:endParaRPr lang="en-US" u="none" dirty="0"/>
                    </a:p>
                    <a:p>
                      <a:pPr algn="ctr"/>
                      <a:endParaRPr lang="en-US" u="none" dirty="0"/>
                    </a:p>
                  </a:txBody>
                  <a:tcPr/>
                </a:tc>
                <a:extLst>
                  <a:ext uri="{0D108BD9-81ED-4DB2-BD59-A6C34878D82A}">
                    <a16:rowId xmlns:a16="http://schemas.microsoft.com/office/drawing/2014/main" val="10004"/>
                  </a:ext>
                </a:extLst>
              </a:tr>
            </a:tbl>
          </a:graphicData>
        </a:graphic>
      </p:graphicFrame>
      <p:sp>
        <p:nvSpPr>
          <p:cNvPr id="3" name="Slide Number Placeholder 2"/>
          <p:cNvSpPr>
            <a:spLocks noGrp="1"/>
          </p:cNvSpPr>
          <p:nvPr>
            <p:ph type="sldNum" sz="quarter" idx="12"/>
          </p:nvPr>
        </p:nvSpPr>
        <p:spPr/>
        <p:txBody>
          <a:bodyPr/>
          <a:lstStyle/>
          <a:p>
            <a:pPr>
              <a:defRPr/>
            </a:pPr>
            <a:fld id="{07E6C702-0018-4AC6-BB0C-F5DD700FF61D}" type="slidenum">
              <a:rPr lang="en-US" smtClean="0">
                <a:solidFill>
                  <a:srgbClr val="000000"/>
                </a:solidFill>
              </a:rPr>
              <a:pPr>
                <a:defRPr/>
              </a:pPr>
              <a:t>2</a:t>
            </a:fld>
            <a:endParaRPr lang="en-US">
              <a:solidFill>
                <a:srgbClr val="000000"/>
              </a:solidFill>
            </a:endParaRPr>
          </a:p>
        </p:txBody>
      </p:sp>
      <p:sp>
        <p:nvSpPr>
          <p:cNvPr id="4" name="Title 3"/>
          <p:cNvSpPr>
            <a:spLocks noGrp="1"/>
          </p:cNvSpPr>
          <p:nvPr>
            <p:ph type="title"/>
          </p:nvPr>
        </p:nvSpPr>
        <p:spPr/>
        <p:txBody>
          <a:bodyPr/>
          <a:lstStyle/>
          <a:p>
            <a:r>
              <a:rPr lang="en-US" dirty="0"/>
              <a:t>Why does one become addicted?</a:t>
            </a:r>
          </a:p>
        </p:txBody>
      </p:sp>
      <p:sp>
        <p:nvSpPr>
          <p:cNvPr id="2" name="TextBox 1"/>
          <p:cNvSpPr txBox="1"/>
          <p:nvPr/>
        </p:nvSpPr>
        <p:spPr>
          <a:xfrm>
            <a:off x="533400" y="1600200"/>
            <a:ext cx="4038600" cy="1200329"/>
          </a:xfrm>
          <a:prstGeom prst="rect">
            <a:avLst/>
          </a:prstGeom>
          <a:noFill/>
        </p:spPr>
        <p:txBody>
          <a:bodyPr wrap="square" rtlCol="0">
            <a:spAutoFit/>
          </a:bodyPr>
          <a:lstStyle/>
          <a:p>
            <a:pPr algn="ctr"/>
            <a:r>
              <a:rPr lang="en-US" u="sng" dirty="0">
                <a:solidFill>
                  <a:srgbClr val="000000"/>
                </a:solidFill>
              </a:rPr>
              <a:t>Biology</a:t>
            </a:r>
          </a:p>
          <a:p>
            <a:pPr algn="ctr"/>
            <a:r>
              <a:rPr lang="en-US" dirty="0">
                <a:solidFill>
                  <a:srgbClr val="000000"/>
                </a:solidFill>
              </a:rPr>
              <a:t> Genes, Biochemistry, Brains, Autopilot Learning</a:t>
            </a:r>
          </a:p>
          <a:p>
            <a:endParaRPr lang="en-US" dirty="0">
              <a:solidFill>
                <a:srgbClr val="000000"/>
              </a:solidFill>
            </a:endParaRPr>
          </a:p>
        </p:txBody>
      </p:sp>
      <p:sp>
        <p:nvSpPr>
          <p:cNvPr id="6" name="TextBox 5"/>
          <p:cNvSpPr txBox="1"/>
          <p:nvPr/>
        </p:nvSpPr>
        <p:spPr>
          <a:xfrm>
            <a:off x="533400" y="3357769"/>
            <a:ext cx="4038600" cy="1200329"/>
          </a:xfrm>
          <a:prstGeom prst="rect">
            <a:avLst/>
          </a:prstGeom>
          <a:noFill/>
        </p:spPr>
        <p:txBody>
          <a:bodyPr wrap="square" rtlCol="0">
            <a:spAutoFit/>
          </a:bodyPr>
          <a:lstStyle/>
          <a:p>
            <a:pPr algn="ctr"/>
            <a:r>
              <a:rPr lang="en-US" u="sng" dirty="0">
                <a:solidFill>
                  <a:srgbClr val="000000"/>
                </a:solidFill>
              </a:rPr>
              <a:t>Relationship with Self</a:t>
            </a:r>
          </a:p>
          <a:p>
            <a:pPr algn="ctr"/>
            <a:r>
              <a:rPr lang="en-US" dirty="0">
                <a:solidFill>
                  <a:srgbClr val="000000"/>
                </a:solidFill>
              </a:rPr>
              <a:t>Shame, Guilt, Negative Beliefs, </a:t>
            </a:r>
          </a:p>
          <a:p>
            <a:pPr algn="ctr"/>
            <a:r>
              <a:rPr lang="en-US" dirty="0">
                <a:solidFill>
                  <a:srgbClr val="000000"/>
                </a:solidFill>
              </a:rPr>
              <a:t>“Hate Self”</a:t>
            </a:r>
          </a:p>
          <a:p>
            <a:endParaRPr lang="en-US" dirty="0">
              <a:solidFill>
                <a:srgbClr val="000000"/>
              </a:solidFill>
            </a:endParaRPr>
          </a:p>
        </p:txBody>
      </p:sp>
      <p:sp>
        <p:nvSpPr>
          <p:cNvPr id="7" name="TextBox 6"/>
          <p:cNvSpPr txBox="1"/>
          <p:nvPr/>
        </p:nvSpPr>
        <p:spPr>
          <a:xfrm>
            <a:off x="457200" y="2480606"/>
            <a:ext cx="4038600" cy="1477328"/>
          </a:xfrm>
          <a:prstGeom prst="rect">
            <a:avLst/>
          </a:prstGeom>
          <a:noFill/>
        </p:spPr>
        <p:txBody>
          <a:bodyPr wrap="square" rtlCol="0">
            <a:spAutoFit/>
          </a:bodyPr>
          <a:lstStyle/>
          <a:p>
            <a:pPr algn="ctr"/>
            <a:r>
              <a:rPr lang="en-US" u="sng" dirty="0">
                <a:solidFill>
                  <a:srgbClr val="000000"/>
                </a:solidFill>
              </a:rPr>
              <a:t>Relationships with Others</a:t>
            </a:r>
          </a:p>
          <a:p>
            <a:pPr algn="ctr"/>
            <a:r>
              <a:rPr lang="en-US" dirty="0">
                <a:solidFill>
                  <a:srgbClr val="000000"/>
                </a:solidFill>
              </a:rPr>
              <a:t>Peer Pressure, Family, “Enabling”, Isolation, Lies</a:t>
            </a:r>
          </a:p>
          <a:p>
            <a:pPr algn="ctr"/>
            <a:endParaRPr lang="en-US" dirty="0">
              <a:solidFill>
                <a:srgbClr val="000000"/>
              </a:solidFill>
            </a:endParaRPr>
          </a:p>
          <a:p>
            <a:endParaRPr lang="en-US" dirty="0">
              <a:solidFill>
                <a:srgbClr val="000000"/>
              </a:solidFill>
            </a:endParaRPr>
          </a:p>
        </p:txBody>
      </p:sp>
      <p:sp>
        <p:nvSpPr>
          <p:cNvPr id="8" name="TextBox 7"/>
          <p:cNvSpPr txBox="1"/>
          <p:nvPr/>
        </p:nvSpPr>
        <p:spPr>
          <a:xfrm>
            <a:off x="457200" y="4343400"/>
            <a:ext cx="4038600" cy="1477328"/>
          </a:xfrm>
          <a:prstGeom prst="rect">
            <a:avLst/>
          </a:prstGeom>
          <a:noFill/>
        </p:spPr>
        <p:txBody>
          <a:bodyPr wrap="square" rtlCol="0">
            <a:spAutoFit/>
          </a:bodyPr>
          <a:lstStyle/>
          <a:p>
            <a:pPr algn="ctr"/>
            <a:r>
              <a:rPr lang="en-US" u="sng" dirty="0">
                <a:solidFill>
                  <a:srgbClr val="000000"/>
                </a:solidFill>
              </a:rPr>
              <a:t>Relationship with Higher Power</a:t>
            </a:r>
          </a:p>
          <a:p>
            <a:pPr algn="ctr"/>
            <a:r>
              <a:rPr lang="en-US" dirty="0">
                <a:solidFill>
                  <a:srgbClr val="000000"/>
                </a:solidFill>
              </a:rPr>
              <a:t>Lack of Connection with Personal Values,</a:t>
            </a:r>
          </a:p>
          <a:p>
            <a:pPr algn="ctr"/>
            <a:r>
              <a:rPr lang="en-US" dirty="0">
                <a:solidFill>
                  <a:srgbClr val="000000"/>
                </a:solidFill>
              </a:rPr>
              <a:t>Anger/Shame with God</a:t>
            </a:r>
          </a:p>
          <a:p>
            <a:endParaRPr lang="en-US" dirty="0">
              <a:solidFill>
                <a:srgbClr val="000000"/>
              </a:solidFill>
            </a:endParaRPr>
          </a:p>
        </p:txBody>
      </p:sp>
    </p:spTree>
    <p:extLst>
      <p:ext uri="{BB962C8B-B14F-4D97-AF65-F5344CB8AC3E}">
        <p14:creationId xmlns:p14="http://schemas.microsoft.com/office/powerpoint/2010/main" val="307718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609600" y="152400"/>
            <a:ext cx="8001000" cy="1216025"/>
          </a:xfrm>
        </p:spPr>
        <p:txBody>
          <a:bodyPr/>
          <a:lstStyle/>
          <a:p>
            <a:pPr eaLnBrk="1" hangingPunct="1"/>
            <a:r>
              <a:rPr lang="en-US" altLang="en-US" sz="2400">
                <a:solidFill>
                  <a:schemeClr val="bg1"/>
                </a:solidFill>
              </a:rPr>
              <a:t>Treatment Benefits</a:t>
            </a:r>
          </a:p>
        </p:txBody>
      </p:sp>
      <p:pic>
        <p:nvPicPr>
          <p:cNvPr id="95235"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rot="5400000">
            <a:off x="2493169" y="-588169"/>
            <a:ext cx="3733800" cy="7958138"/>
          </a:xfrm>
        </p:spPr>
      </p:pic>
      <p:sp>
        <p:nvSpPr>
          <p:cNvPr id="95236" name="TextBox 3"/>
          <p:cNvSpPr txBox="1">
            <a:spLocks noChangeArrowheads="1"/>
          </p:cNvSpPr>
          <p:nvPr/>
        </p:nvSpPr>
        <p:spPr bwMode="auto">
          <a:xfrm>
            <a:off x="6400800" y="5006975"/>
            <a:ext cx="1905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100" i="1">
                <a:solidFill>
                  <a:srgbClr val="000000"/>
                </a:solidFill>
                <a:latin typeface="Verdana" pitchFamily="34" charset="0"/>
              </a:rPr>
              <a:t>Ettner, et al., 2006</a:t>
            </a:r>
          </a:p>
        </p:txBody>
      </p:sp>
      <p:sp>
        <p:nvSpPr>
          <p:cNvPr id="5" name="Rectangle 4"/>
          <p:cNvSpPr/>
          <p:nvPr/>
        </p:nvSpPr>
        <p:spPr>
          <a:xfrm>
            <a:off x="4495800" y="4038600"/>
            <a:ext cx="304800" cy="228600"/>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 name="Rectangle 5"/>
          <p:cNvSpPr/>
          <p:nvPr/>
        </p:nvSpPr>
        <p:spPr>
          <a:xfrm>
            <a:off x="5181600" y="4038600"/>
            <a:ext cx="1066800" cy="304800"/>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 name="Rectangle 6"/>
          <p:cNvSpPr/>
          <p:nvPr/>
        </p:nvSpPr>
        <p:spPr>
          <a:xfrm>
            <a:off x="6553200" y="4038600"/>
            <a:ext cx="304800" cy="228600"/>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 name="Rectangle 7"/>
          <p:cNvSpPr/>
          <p:nvPr/>
        </p:nvSpPr>
        <p:spPr>
          <a:xfrm>
            <a:off x="7620000" y="4038600"/>
            <a:ext cx="304800" cy="228600"/>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9" name="Rectangle 8"/>
          <p:cNvSpPr/>
          <p:nvPr/>
        </p:nvSpPr>
        <p:spPr>
          <a:xfrm>
            <a:off x="5410200" y="3429000"/>
            <a:ext cx="609600" cy="228600"/>
          </a:xfrm>
          <a:prstGeom prst="rect">
            <a:avLst/>
          </a:prstGeom>
          <a:solidFill>
            <a:schemeClr val="bg1">
              <a:alpha val="0"/>
            </a:scheme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 name="Rectangle 9"/>
          <p:cNvSpPr/>
          <p:nvPr/>
        </p:nvSpPr>
        <p:spPr>
          <a:xfrm>
            <a:off x="7391400" y="3429000"/>
            <a:ext cx="609600" cy="228600"/>
          </a:xfrm>
          <a:prstGeom prst="rect">
            <a:avLst/>
          </a:prstGeom>
          <a:solidFill>
            <a:schemeClr val="bg1">
              <a:alpha val="0"/>
            </a:scheme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1" name="Rectangle 10"/>
          <p:cNvSpPr/>
          <p:nvPr/>
        </p:nvSpPr>
        <p:spPr>
          <a:xfrm>
            <a:off x="6400800" y="3429000"/>
            <a:ext cx="609600" cy="228600"/>
          </a:xfrm>
          <a:prstGeom prst="rect">
            <a:avLst/>
          </a:prstGeom>
          <a:solidFill>
            <a:schemeClr val="bg1">
              <a:alpha val="0"/>
            </a:scheme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2" name="Rectangle 11"/>
          <p:cNvSpPr/>
          <p:nvPr/>
        </p:nvSpPr>
        <p:spPr>
          <a:xfrm>
            <a:off x="5334000" y="3124200"/>
            <a:ext cx="2743200" cy="228600"/>
          </a:xfrm>
          <a:prstGeom prst="rect">
            <a:avLst/>
          </a:prstGeom>
          <a:solidFill>
            <a:schemeClr val="bg1">
              <a:alpha val="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00"/>
              </a:solidFill>
            </a:endParaRPr>
          </a:p>
        </p:txBody>
      </p:sp>
    </p:spTree>
    <p:extLst>
      <p:ext uri="{BB962C8B-B14F-4D97-AF65-F5344CB8AC3E}">
        <p14:creationId xmlns:p14="http://schemas.microsoft.com/office/powerpoint/2010/main" val="3578850933"/>
      </p:ext>
    </p:extLst>
  </p:cSld>
  <p:clrMapOvr>
    <a:masterClrMapping/>
  </p:clrMapOvr>
  <p:transition>
    <p:cover dir="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u="sng" dirty="0"/>
              <a:t>Problem:</a:t>
            </a:r>
            <a:r>
              <a:rPr lang="en-US" dirty="0"/>
              <a:t> When an addicted individual is ready for treatment, they don’t know where to go and how to access the system. </a:t>
            </a:r>
          </a:p>
          <a:p>
            <a:endParaRPr lang="en-US" dirty="0"/>
          </a:p>
          <a:p>
            <a:r>
              <a:rPr lang="en-US" u="sng" dirty="0"/>
              <a:t>Solution:</a:t>
            </a:r>
            <a:r>
              <a:rPr lang="en-US" dirty="0"/>
              <a:t> Support is there to connect them to the proper system resources, just like other serious medical conditions.</a:t>
            </a:r>
          </a:p>
        </p:txBody>
      </p:sp>
      <p:sp>
        <p:nvSpPr>
          <p:cNvPr id="3" name="TextBox 2"/>
          <p:cNvSpPr txBox="1"/>
          <p:nvPr/>
        </p:nvSpPr>
        <p:spPr>
          <a:xfrm>
            <a:off x="3048000" y="533400"/>
            <a:ext cx="3810000" cy="461665"/>
          </a:xfrm>
          <a:prstGeom prst="rect">
            <a:avLst/>
          </a:prstGeom>
          <a:noFill/>
        </p:spPr>
        <p:txBody>
          <a:bodyPr wrap="square" rtlCol="0">
            <a:spAutoFit/>
          </a:bodyPr>
          <a:lstStyle/>
          <a:p>
            <a:pPr eaLnBrk="1" fontAlgn="auto" hangingPunct="1">
              <a:spcBef>
                <a:spcPts val="0"/>
              </a:spcBef>
              <a:spcAft>
                <a:spcPts val="0"/>
              </a:spcAft>
            </a:pPr>
            <a:r>
              <a:rPr lang="en-US" sz="2400" dirty="0">
                <a:solidFill>
                  <a:srgbClr val="FFFFFF"/>
                </a:solidFill>
                <a:latin typeface="Arial"/>
              </a:rPr>
              <a:t>Warm Handoff Overview</a:t>
            </a:r>
          </a:p>
        </p:txBody>
      </p:sp>
    </p:spTree>
    <p:extLst>
      <p:ext uri="{BB962C8B-B14F-4D97-AF65-F5344CB8AC3E}">
        <p14:creationId xmlns:p14="http://schemas.microsoft.com/office/powerpoint/2010/main" val="2659600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nvPr>
        </p:nvGraphicFramePr>
        <p:xfrm>
          <a:off x="152400" y="1905000"/>
          <a:ext cx="5334000" cy="3535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667000" y="609600"/>
            <a:ext cx="4038600" cy="369332"/>
          </a:xfrm>
          <a:prstGeom prst="rect">
            <a:avLst/>
          </a:prstGeom>
          <a:noFill/>
        </p:spPr>
        <p:txBody>
          <a:bodyPr wrap="square" rtlCol="0">
            <a:spAutoFit/>
          </a:bodyPr>
          <a:lstStyle/>
          <a:p>
            <a:pPr eaLnBrk="1" fontAlgn="auto" hangingPunct="1">
              <a:spcBef>
                <a:spcPts val="0"/>
              </a:spcBef>
              <a:spcAft>
                <a:spcPts val="0"/>
              </a:spcAft>
            </a:pPr>
            <a:r>
              <a:rPr lang="en-US" dirty="0">
                <a:solidFill>
                  <a:srgbClr val="FFFFFF"/>
                </a:solidFill>
                <a:latin typeface="Arial"/>
              </a:rPr>
              <a:t>Elements of the Warm Handoff</a:t>
            </a:r>
          </a:p>
        </p:txBody>
      </p:sp>
      <p:sp>
        <p:nvSpPr>
          <p:cNvPr id="5" name="TextBox 4"/>
          <p:cNvSpPr txBox="1"/>
          <p:nvPr/>
        </p:nvSpPr>
        <p:spPr>
          <a:xfrm>
            <a:off x="5029200" y="2057400"/>
            <a:ext cx="3657600" cy="3970318"/>
          </a:xfrm>
          <a:prstGeom prst="rect">
            <a:avLst/>
          </a:prstGeom>
          <a:noFill/>
        </p:spPr>
        <p:txBody>
          <a:bodyPr wrap="square" rtlCol="0">
            <a:spAutoFit/>
          </a:bodyPr>
          <a:lstStyle/>
          <a:p>
            <a:pPr eaLnBrk="1" fontAlgn="auto" hangingPunct="1">
              <a:spcBef>
                <a:spcPts val="0"/>
              </a:spcBef>
              <a:spcAft>
                <a:spcPts val="0"/>
              </a:spcAft>
              <a:buFont typeface="Arial" pitchFamily="34" charset="0"/>
              <a:buChar char="•"/>
            </a:pPr>
            <a:r>
              <a:rPr lang="en-US" dirty="0">
                <a:solidFill>
                  <a:srgbClr val="000000"/>
                </a:solidFill>
                <a:latin typeface="Arial"/>
              </a:rPr>
              <a:t>County Drug and Alcohol Agency (SCA) helps ensure active funding stream (e.g. Medicaid, county funding, etc)</a:t>
            </a:r>
          </a:p>
          <a:p>
            <a:pPr eaLnBrk="1" fontAlgn="auto" hangingPunct="1">
              <a:spcBef>
                <a:spcPts val="0"/>
              </a:spcBef>
              <a:spcAft>
                <a:spcPts val="0"/>
              </a:spcAft>
              <a:buFont typeface="Arial" pitchFamily="34" charset="0"/>
              <a:buChar char="•"/>
            </a:pPr>
            <a:endParaRPr lang="en-US" dirty="0">
              <a:solidFill>
                <a:srgbClr val="000000"/>
              </a:solidFill>
              <a:latin typeface="Arial"/>
            </a:endParaRPr>
          </a:p>
          <a:p>
            <a:pPr eaLnBrk="1" fontAlgn="auto" hangingPunct="1">
              <a:spcBef>
                <a:spcPts val="0"/>
              </a:spcBef>
              <a:spcAft>
                <a:spcPts val="0"/>
              </a:spcAft>
              <a:buFont typeface="Arial" pitchFamily="34" charset="0"/>
              <a:buChar char="•"/>
            </a:pPr>
            <a:r>
              <a:rPr lang="en-US" dirty="0">
                <a:solidFill>
                  <a:srgbClr val="000000"/>
                </a:solidFill>
                <a:latin typeface="Arial"/>
              </a:rPr>
              <a:t>Their role is to identify payment sources, to complete an initial assessments, and to connect individuals to treatment</a:t>
            </a:r>
          </a:p>
          <a:p>
            <a:pPr eaLnBrk="1" fontAlgn="auto" hangingPunct="1">
              <a:spcBef>
                <a:spcPts val="0"/>
              </a:spcBef>
              <a:spcAft>
                <a:spcPts val="0"/>
              </a:spcAft>
              <a:buFont typeface="Arial" pitchFamily="34" charset="0"/>
              <a:buChar char="•"/>
            </a:pPr>
            <a:endParaRPr lang="en-US" dirty="0">
              <a:solidFill>
                <a:srgbClr val="000000"/>
              </a:solidFill>
              <a:latin typeface="Arial"/>
            </a:endParaRPr>
          </a:p>
          <a:p>
            <a:pPr eaLnBrk="1" fontAlgn="auto" hangingPunct="1">
              <a:spcBef>
                <a:spcPts val="0"/>
              </a:spcBef>
              <a:spcAft>
                <a:spcPts val="0"/>
              </a:spcAft>
              <a:buFont typeface="Arial" pitchFamily="34" charset="0"/>
              <a:buChar char="•"/>
            </a:pPr>
            <a:r>
              <a:rPr lang="en-US" dirty="0">
                <a:solidFill>
                  <a:srgbClr val="000000"/>
                </a:solidFill>
                <a:latin typeface="Arial"/>
              </a:rPr>
              <a:t>DDAP has led efforts to address each of these areas, with specific action steps.</a:t>
            </a:r>
          </a:p>
          <a:p>
            <a:pPr eaLnBrk="1" fontAlgn="auto" hangingPunct="1">
              <a:spcBef>
                <a:spcPts val="0"/>
              </a:spcBef>
              <a:spcAft>
                <a:spcPts val="0"/>
              </a:spcAft>
            </a:pPr>
            <a:endParaRPr lang="en-US" dirty="0">
              <a:solidFill>
                <a:srgbClr val="000000"/>
              </a:solidFill>
              <a:latin typeface="Arial"/>
            </a:endParaRPr>
          </a:p>
        </p:txBody>
      </p:sp>
    </p:spTree>
    <p:extLst>
      <p:ext uri="{BB962C8B-B14F-4D97-AF65-F5344CB8AC3E}">
        <p14:creationId xmlns:p14="http://schemas.microsoft.com/office/powerpoint/2010/main" val="1301348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830763"/>
          </a:xfrm>
        </p:spPr>
        <p:txBody>
          <a:bodyPr/>
          <a:lstStyle/>
          <a:p>
            <a:r>
              <a:rPr lang="en-US" sz="2400" dirty="0"/>
              <a:t>Warm handoff procedures are evidence based as an effective approach with substantial research support</a:t>
            </a:r>
          </a:p>
          <a:p>
            <a:pPr lvl="1"/>
            <a:r>
              <a:rPr lang="en-US" sz="1400" dirty="0"/>
              <a:t>O'Neil, S. H. (2009). Addiction treatment providers needed for 'warm handoff' from </a:t>
            </a:r>
            <a:r>
              <a:rPr lang="en-US" sz="1400" dirty="0" err="1"/>
              <a:t>EDs.</a:t>
            </a:r>
            <a:r>
              <a:rPr lang="en-US" sz="1400" dirty="0"/>
              <a:t>  </a:t>
            </a:r>
            <a:r>
              <a:rPr lang="en-US" sz="1400" i="1" dirty="0"/>
              <a:t>Alcoholism &amp; Drug Abuse Weekly</a:t>
            </a:r>
            <a:r>
              <a:rPr lang="en-US" sz="1400" dirty="0"/>
              <a:t>, </a:t>
            </a:r>
            <a:r>
              <a:rPr lang="en-US" sz="1400" i="1" dirty="0"/>
              <a:t>21</a:t>
            </a:r>
            <a:r>
              <a:rPr lang="en-US" sz="1400" dirty="0"/>
              <a:t>(38), 1-3. </a:t>
            </a:r>
          </a:p>
          <a:p>
            <a:pPr lvl="1"/>
            <a:r>
              <a:rPr lang="en-US" sz="1400" dirty="0"/>
              <a:t>Koenig, C. J., </a:t>
            </a:r>
            <a:r>
              <a:rPr lang="en-US" sz="1400" dirty="0" err="1"/>
              <a:t>Maguen</a:t>
            </a:r>
            <a:r>
              <a:rPr lang="en-US" sz="1400" dirty="0"/>
              <a:t>, S., Daley, A., Cohen, G., &amp; Seal, K. H. (2013). Passing the baton: A grounded practical theory of handoff communication between multidisciplinary providers in two department of veterans affairs outpatient settings.</a:t>
            </a:r>
            <a:r>
              <a:rPr lang="en-US" sz="1400" i="1" dirty="0"/>
              <a:t> Journal of General Internal Medicine, 28</a:t>
            </a:r>
            <a:r>
              <a:rPr lang="en-US" sz="1400" dirty="0"/>
              <a:t>(1), 41-50. </a:t>
            </a:r>
          </a:p>
          <a:p>
            <a:pPr lvl="1"/>
            <a:r>
              <a:rPr lang="en-US" sz="1400" dirty="0"/>
              <a:t>Boudreaux, Edwin D., Haskins, B., </a:t>
            </a:r>
            <a:r>
              <a:rPr lang="en-US" sz="1400" dirty="0" err="1"/>
              <a:t>Harralson</a:t>
            </a:r>
            <a:r>
              <a:rPr lang="en-US" sz="1400" dirty="0"/>
              <a:t>, T., &amp; Bernstein, E. (2015) The remote brief intervention and referral to treatment model: Development, functionality, acceptability, and feasibility, </a:t>
            </a:r>
            <a:r>
              <a:rPr lang="en-US" sz="1400" i="1" dirty="0"/>
              <a:t>Drug and Alcohol Dependence, 155(1),</a:t>
            </a:r>
            <a:r>
              <a:rPr lang="en-US" sz="1400" dirty="0"/>
              <a:t> 236-242.</a:t>
            </a:r>
          </a:p>
          <a:p>
            <a:pPr lvl="1"/>
            <a:r>
              <a:rPr lang="en-US" sz="1400" dirty="0" err="1"/>
              <a:t>Sammer</a:t>
            </a:r>
            <a:r>
              <a:rPr lang="en-US" sz="1400" dirty="0"/>
              <a:t>, J. (2015). Warm handoffs serve as the first step toward accountable care.</a:t>
            </a:r>
            <a:r>
              <a:rPr lang="en-US" sz="1400" i="1" dirty="0"/>
              <a:t> Behavioral Healthcare, 35</a:t>
            </a:r>
            <a:r>
              <a:rPr lang="en-US" sz="1400" dirty="0"/>
              <a:t>(3), 24-27. </a:t>
            </a:r>
          </a:p>
          <a:p>
            <a:pPr lvl="1"/>
            <a:r>
              <a:rPr lang="en-US" sz="1400" dirty="0"/>
              <a:t>Bernstein, E., </a:t>
            </a:r>
            <a:r>
              <a:rPr lang="en-US" sz="1400" dirty="0" err="1"/>
              <a:t>Ashong</a:t>
            </a:r>
            <a:r>
              <a:rPr lang="en-US" sz="1400" dirty="0"/>
              <a:t>, D., </a:t>
            </a:r>
            <a:r>
              <a:rPr lang="en-US" sz="1400" dirty="0" err="1"/>
              <a:t>Heeren</a:t>
            </a:r>
            <a:r>
              <a:rPr lang="en-US" sz="1400" dirty="0"/>
              <a:t>, T., Winter, M., Bliss, C., </a:t>
            </a:r>
            <a:r>
              <a:rPr lang="en-US" sz="1400" dirty="0" err="1"/>
              <a:t>Madico</a:t>
            </a:r>
            <a:r>
              <a:rPr lang="en-US" sz="1400" dirty="0"/>
              <a:t>, G., &amp; Bernstein, J. (2012). The impact of a brief motivational intervention on unprotected sex and sex while high among drug-positive emergency department patients who receive STI/HIV VC/T and drug treatment referral as standard of care.</a:t>
            </a:r>
            <a:r>
              <a:rPr lang="en-US" sz="1400" i="1" dirty="0"/>
              <a:t> AIDS and Behavior, 16</a:t>
            </a:r>
            <a:r>
              <a:rPr lang="en-US" sz="1400" dirty="0"/>
              <a:t>(5), 1203-16.</a:t>
            </a:r>
          </a:p>
          <a:p>
            <a:pPr lvl="1"/>
            <a:r>
              <a:rPr lang="en-US" sz="1400" dirty="0"/>
              <a:t>Bernstein, S. L., &amp; </a:t>
            </a:r>
            <a:r>
              <a:rPr lang="en-US" sz="1400" dirty="0" err="1"/>
              <a:t>D'Onofrio</a:t>
            </a:r>
            <a:r>
              <a:rPr lang="en-US" sz="1400" dirty="0"/>
              <a:t>, G. (2013). A promising approach for emergency departments to care for patients with substance use and behavioral disorders.</a:t>
            </a:r>
            <a:r>
              <a:rPr lang="en-US" sz="1400" i="1" dirty="0"/>
              <a:t> Health Affairs, 32</a:t>
            </a:r>
            <a:r>
              <a:rPr lang="en-US" sz="1400" dirty="0"/>
              <a:t>(12), 2122-8.</a:t>
            </a:r>
          </a:p>
          <a:p>
            <a:endParaRPr lang="en-US" sz="1800" dirty="0"/>
          </a:p>
          <a:p>
            <a:endParaRPr lang="en-US" sz="1800" dirty="0"/>
          </a:p>
          <a:p>
            <a:endParaRPr lang="en-US" sz="1600" u="sng" dirty="0"/>
          </a:p>
          <a:p>
            <a:pPr lvl="1"/>
            <a:endParaRPr lang="en-US" u="sng" dirty="0"/>
          </a:p>
          <a:p>
            <a:pPr lvl="1"/>
            <a:endParaRPr lang="en-US" u="sng" dirty="0"/>
          </a:p>
          <a:p>
            <a:endParaRPr lang="en-US" dirty="0"/>
          </a:p>
        </p:txBody>
      </p:sp>
      <p:sp>
        <p:nvSpPr>
          <p:cNvPr id="3" name="TextBox 2"/>
          <p:cNvSpPr txBox="1"/>
          <p:nvPr/>
        </p:nvSpPr>
        <p:spPr>
          <a:xfrm>
            <a:off x="3048000" y="533400"/>
            <a:ext cx="3810000" cy="461665"/>
          </a:xfrm>
          <a:prstGeom prst="rect">
            <a:avLst/>
          </a:prstGeom>
          <a:noFill/>
        </p:spPr>
        <p:txBody>
          <a:bodyPr wrap="square" rtlCol="0">
            <a:spAutoFit/>
          </a:bodyPr>
          <a:lstStyle/>
          <a:p>
            <a:pPr eaLnBrk="1" fontAlgn="auto" hangingPunct="1">
              <a:spcBef>
                <a:spcPts val="0"/>
              </a:spcBef>
              <a:spcAft>
                <a:spcPts val="0"/>
              </a:spcAft>
            </a:pPr>
            <a:r>
              <a:rPr lang="en-US" sz="2400" dirty="0">
                <a:solidFill>
                  <a:srgbClr val="FFFFFF"/>
                </a:solidFill>
                <a:latin typeface="Arial"/>
              </a:rPr>
              <a:t>Evidence Based Practice</a:t>
            </a:r>
          </a:p>
        </p:txBody>
      </p:sp>
    </p:spTree>
    <p:extLst>
      <p:ext uri="{BB962C8B-B14F-4D97-AF65-F5344CB8AC3E}">
        <p14:creationId xmlns:p14="http://schemas.microsoft.com/office/powerpoint/2010/main" val="1066585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DDAP conducted a survey of existing practices in Pennsylvania, in other states, and the literature to identify best practices.  Key models are: </a:t>
            </a:r>
          </a:p>
          <a:p>
            <a:pPr lvl="1"/>
            <a:r>
              <a:rPr lang="en-US" sz="2000" u="sng" dirty="0"/>
              <a:t>SUD Professional Models</a:t>
            </a:r>
            <a:r>
              <a:rPr lang="en-US" sz="2000" dirty="0"/>
              <a:t>: The SCA, their designee or treatment provider, offer immediate access to screening, assessment and referral.  </a:t>
            </a:r>
          </a:p>
          <a:p>
            <a:pPr lvl="1"/>
            <a:r>
              <a:rPr lang="en-US" sz="2000" u="sng" dirty="0"/>
              <a:t>Recovery Models</a:t>
            </a:r>
            <a:r>
              <a:rPr lang="en-US" sz="2000" dirty="0"/>
              <a:t>: Certified Recovery Specialists or volunteers from the recovery community (e.g. peer support groups) staff emergency rooms or phone lines at key times to help transition patients to SUD treatment. </a:t>
            </a:r>
          </a:p>
          <a:p>
            <a:pPr lvl="1"/>
            <a:r>
              <a:rPr lang="en-US" sz="2000" u="sng" dirty="0"/>
              <a:t>Hospital Based Models</a:t>
            </a:r>
            <a:r>
              <a:rPr lang="en-US" sz="2000" dirty="0"/>
              <a:t>: Hospital staff coordinate referrals similar to the process done with other acute medical conditions such as transfers to nursing homes and physical rehabilitation.</a:t>
            </a:r>
          </a:p>
          <a:p>
            <a:pPr lvl="1"/>
            <a:endParaRPr lang="en-US" u="sng" dirty="0"/>
          </a:p>
          <a:p>
            <a:pPr lvl="1"/>
            <a:endParaRPr lang="en-US" u="sng" dirty="0"/>
          </a:p>
          <a:p>
            <a:endParaRPr lang="en-US" dirty="0"/>
          </a:p>
        </p:txBody>
      </p:sp>
      <p:sp>
        <p:nvSpPr>
          <p:cNvPr id="3" name="TextBox 2"/>
          <p:cNvSpPr txBox="1"/>
          <p:nvPr/>
        </p:nvSpPr>
        <p:spPr>
          <a:xfrm>
            <a:off x="2667000" y="533400"/>
            <a:ext cx="3886200" cy="461665"/>
          </a:xfrm>
          <a:prstGeom prst="rect">
            <a:avLst/>
          </a:prstGeom>
          <a:noFill/>
        </p:spPr>
        <p:txBody>
          <a:bodyPr wrap="square" rtlCol="0">
            <a:spAutoFit/>
          </a:bodyPr>
          <a:lstStyle/>
          <a:p>
            <a:pPr eaLnBrk="1" fontAlgn="auto" hangingPunct="1">
              <a:spcBef>
                <a:spcPts val="0"/>
              </a:spcBef>
              <a:spcAft>
                <a:spcPts val="0"/>
              </a:spcAft>
            </a:pPr>
            <a:r>
              <a:rPr lang="en-US" sz="2400" dirty="0">
                <a:solidFill>
                  <a:srgbClr val="FFFFFF"/>
                </a:solidFill>
                <a:latin typeface="Arial"/>
              </a:rPr>
              <a:t>Models of Warm Handoff</a:t>
            </a:r>
          </a:p>
        </p:txBody>
      </p:sp>
    </p:spTree>
    <p:extLst>
      <p:ext uri="{BB962C8B-B14F-4D97-AF65-F5344CB8AC3E}">
        <p14:creationId xmlns:p14="http://schemas.microsoft.com/office/powerpoint/2010/main" val="3246348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2590800" y="1175584"/>
            <a:ext cx="3649388" cy="4950580"/>
          </a:xfrm>
          <a:prstGeom prst="rect">
            <a:avLst/>
          </a:prstGeom>
          <a:noFill/>
          <a:ln w="9525">
            <a:noFill/>
            <a:miter lim="800000"/>
            <a:headEnd/>
            <a:tailEnd/>
          </a:ln>
        </p:spPr>
      </p:pic>
    </p:spTree>
    <p:extLst>
      <p:ext uri="{BB962C8B-B14F-4D97-AF65-F5344CB8AC3E}">
        <p14:creationId xmlns:p14="http://schemas.microsoft.com/office/powerpoint/2010/main" val="3246348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6600" y="533400"/>
            <a:ext cx="3276600" cy="461665"/>
          </a:xfrm>
          <a:prstGeom prst="rect">
            <a:avLst/>
          </a:prstGeom>
          <a:noFill/>
        </p:spPr>
        <p:txBody>
          <a:bodyPr wrap="square" rtlCol="0">
            <a:spAutoFit/>
          </a:bodyPr>
          <a:lstStyle/>
          <a:p>
            <a:pPr eaLnBrk="1" fontAlgn="auto" hangingPunct="1">
              <a:spcBef>
                <a:spcPts val="0"/>
              </a:spcBef>
              <a:spcAft>
                <a:spcPts val="0"/>
              </a:spcAft>
            </a:pPr>
            <a:r>
              <a:rPr lang="en-US" sz="2400" dirty="0">
                <a:solidFill>
                  <a:srgbClr val="FFFFFF"/>
                </a:solidFill>
                <a:latin typeface="Arial"/>
              </a:rPr>
              <a:t>Points to Remember</a:t>
            </a:r>
          </a:p>
        </p:txBody>
      </p:sp>
      <p:sp>
        <p:nvSpPr>
          <p:cNvPr id="6" name="TextBox 5"/>
          <p:cNvSpPr txBox="1"/>
          <p:nvPr/>
        </p:nvSpPr>
        <p:spPr>
          <a:xfrm>
            <a:off x="609600" y="1371600"/>
            <a:ext cx="7848600" cy="5355312"/>
          </a:xfrm>
          <a:prstGeom prst="rect">
            <a:avLst/>
          </a:prstGeom>
          <a:noFill/>
        </p:spPr>
        <p:txBody>
          <a:bodyPr wrap="square" rtlCol="0">
            <a:spAutoFit/>
          </a:bodyPr>
          <a:lstStyle/>
          <a:p>
            <a:r>
              <a:rPr lang="en-US" b="1" u="sng" dirty="0"/>
              <a:t>Key points: </a:t>
            </a:r>
          </a:p>
          <a:p>
            <a:pPr marL="342900" indent="-342900">
              <a:buAutoNum type="arabicParenR"/>
            </a:pPr>
            <a:r>
              <a:rPr lang="en-US" dirty="0"/>
              <a:t>The choice of available treatment options for addition including </a:t>
            </a:r>
            <a:r>
              <a:rPr lang="en-US" dirty="0" err="1"/>
              <a:t>opioid</a:t>
            </a:r>
            <a:r>
              <a:rPr lang="en-US" dirty="0"/>
              <a:t> use should be a shared decision between the clinician and patient</a:t>
            </a:r>
          </a:p>
          <a:p>
            <a:pPr marL="342900" indent="-342900">
              <a:buAutoNum type="arabicParenR"/>
            </a:pPr>
            <a:r>
              <a:rPr lang="en-US" dirty="0"/>
              <a:t>Consider past treatment history, and treatment setting when deciding on medication. </a:t>
            </a:r>
          </a:p>
          <a:p>
            <a:pPr marL="342900" indent="-342900">
              <a:buAutoNum type="arabicParenR"/>
            </a:pPr>
            <a:r>
              <a:rPr lang="en-US" dirty="0"/>
              <a:t>Psychosocial treatment should be implemented in conjunction with medication (on site or with referral)</a:t>
            </a:r>
          </a:p>
          <a:p>
            <a:pPr marL="342900" indent="-342900">
              <a:buAutoNum type="arabicParenR"/>
            </a:pPr>
            <a:r>
              <a:rPr lang="en-US" dirty="0"/>
              <a:t>Diversion Control</a:t>
            </a:r>
          </a:p>
          <a:p>
            <a:pPr marL="800100" lvl="1" indent="-342900">
              <a:buAutoNum type="arabicParenR"/>
            </a:pPr>
            <a:r>
              <a:rPr lang="en-US" dirty="0"/>
              <a:t>For methadone: Monitor consumption</a:t>
            </a:r>
          </a:p>
          <a:p>
            <a:pPr marL="800100" lvl="1" indent="-342900">
              <a:buAutoNum type="arabicParenR"/>
            </a:pPr>
            <a:r>
              <a:rPr lang="en-US" dirty="0"/>
              <a:t>For </a:t>
            </a:r>
            <a:r>
              <a:rPr lang="en-US" dirty="0" err="1"/>
              <a:t>buprenorphine</a:t>
            </a:r>
            <a:r>
              <a:rPr lang="en-US" dirty="0"/>
              <a:t>: Frequent office visits, pill counts, specific drug testing for </a:t>
            </a:r>
            <a:r>
              <a:rPr lang="en-US" dirty="0" err="1"/>
              <a:t>buprenorphine</a:t>
            </a:r>
            <a:endParaRPr lang="en-US" dirty="0"/>
          </a:p>
          <a:p>
            <a:pPr marL="342900" indent="-342900">
              <a:buAutoNum type="arabicParenR"/>
            </a:pPr>
            <a:r>
              <a:rPr lang="en-US" dirty="0"/>
              <a:t>Drug testing</a:t>
            </a:r>
          </a:p>
          <a:p>
            <a:pPr marL="800100" lvl="1" indent="-342900">
              <a:buAutoNum type="arabicParenR"/>
            </a:pPr>
            <a:r>
              <a:rPr lang="en-US" dirty="0"/>
              <a:t>Monitor for prescription/illicit substances</a:t>
            </a:r>
          </a:p>
          <a:p>
            <a:pPr marL="342900" indent="-342900">
              <a:buAutoNum type="arabicParenR"/>
            </a:pPr>
            <a:r>
              <a:rPr lang="en-US" dirty="0"/>
              <a:t>Use of PDMP: Especially consider other </a:t>
            </a:r>
            <a:r>
              <a:rPr lang="en-US" dirty="0" err="1"/>
              <a:t>opioid</a:t>
            </a:r>
            <a:r>
              <a:rPr lang="en-US" dirty="0"/>
              <a:t> use and benzodiazepines</a:t>
            </a:r>
          </a:p>
          <a:p>
            <a:pPr marL="800100" lvl="1" indent="-342900">
              <a:buAutoNum type="arabicParenR"/>
            </a:pPr>
            <a:endParaRPr lang="en-US" dirty="0"/>
          </a:p>
          <a:p>
            <a:pPr marL="342900" indent="-342900">
              <a:buAutoNum type="arabicParenR"/>
            </a:pPr>
            <a:endParaRPr lang="en-US" dirty="0"/>
          </a:p>
          <a:p>
            <a:pPr marL="342900" indent="-342900">
              <a:buAutoNum type="arabicParenR"/>
            </a:pPr>
            <a:endParaRPr lang="en-US" dirty="0"/>
          </a:p>
        </p:txBody>
      </p:sp>
    </p:spTree>
    <p:extLst>
      <p:ext uri="{BB962C8B-B14F-4D97-AF65-F5344CB8AC3E}">
        <p14:creationId xmlns:p14="http://schemas.microsoft.com/office/powerpoint/2010/main" val="3246348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15" descr="red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Title 1"/>
          <p:cNvSpPr>
            <a:spLocks noGrp="1"/>
          </p:cNvSpPr>
          <p:nvPr>
            <p:ph type="title"/>
          </p:nvPr>
        </p:nvSpPr>
        <p:spPr>
          <a:xfrm>
            <a:off x="457200" y="-30162"/>
            <a:ext cx="8229600" cy="563563"/>
          </a:xfrm>
        </p:spPr>
        <p:txBody>
          <a:bodyPr/>
          <a:lstStyle/>
          <a:p>
            <a:pPr eaLnBrk="1" hangingPunct="1"/>
            <a:r>
              <a:rPr lang="en-US" altLang="en-US" sz="2400">
                <a:solidFill>
                  <a:schemeClr val="bg1"/>
                </a:solidFill>
              </a:rPr>
              <a:t>Overview of Medications for Opiate Assisted Treatment</a:t>
            </a:r>
          </a:p>
        </p:txBody>
      </p:sp>
      <p:graphicFrame>
        <p:nvGraphicFramePr>
          <p:cNvPr id="5" name="Content Placeholder 4"/>
          <p:cNvGraphicFramePr>
            <a:graphicFrameLocks noGrp="1"/>
          </p:cNvGraphicFramePr>
          <p:nvPr>
            <p:ph sz="half" idx="1"/>
            <p:extLst/>
          </p:nvPr>
        </p:nvGraphicFramePr>
        <p:xfrm>
          <a:off x="228600" y="563563"/>
          <a:ext cx="8763000" cy="6400800"/>
        </p:xfrm>
        <a:graphic>
          <a:graphicData uri="http://schemas.openxmlformats.org/drawingml/2006/table">
            <a:tbl>
              <a:tblPr firstRow="1" bandRow="1">
                <a:tableStyleId>{5C22544A-7EE6-4342-B048-85BDC9FD1C3A}</a:tableStyleId>
              </a:tblPr>
              <a:tblGrid>
                <a:gridCol w="730250">
                  <a:extLst>
                    <a:ext uri="{9D8B030D-6E8A-4147-A177-3AD203B41FA5}">
                      <a16:colId xmlns:a16="http://schemas.microsoft.com/office/drawing/2014/main" val="20000"/>
                    </a:ext>
                  </a:extLst>
                </a:gridCol>
                <a:gridCol w="2028473">
                  <a:extLst>
                    <a:ext uri="{9D8B030D-6E8A-4147-A177-3AD203B41FA5}">
                      <a16:colId xmlns:a16="http://schemas.microsoft.com/office/drawing/2014/main" val="20001"/>
                    </a:ext>
                  </a:extLst>
                </a:gridCol>
                <a:gridCol w="2499077">
                  <a:extLst>
                    <a:ext uri="{9D8B030D-6E8A-4147-A177-3AD203B41FA5}">
                      <a16:colId xmlns:a16="http://schemas.microsoft.com/office/drawing/2014/main" val="20002"/>
                    </a:ext>
                  </a:extLst>
                </a:gridCol>
                <a:gridCol w="1639006">
                  <a:extLst>
                    <a:ext uri="{9D8B030D-6E8A-4147-A177-3AD203B41FA5}">
                      <a16:colId xmlns:a16="http://schemas.microsoft.com/office/drawing/2014/main" val="20003"/>
                    </a:ext>
                  </a:extLst>
                </a:gridCol>
                <a:gridCol w="1866194">
                  <a:extLst>
                    <a:ext uri="{9D8B030D-6E8A-4147-A177-3AD203B41FA5}">
                      <a16:colId xmlns:a16="http://schemas.microsoft.com/office/drawing/2014/main" val="20004"/>
                    </a:ext>
                  </a:extLst>
                </a:gridCol>
              </a:tblGrid>
              <a:tr h="352083">
                <a:tc>
                  <a:txBody>
                    <a:bodyPr/>
                    <a:lstStyle/>
                    <a:p>
                      <a:endParaRPr lang="en-US" dirty="0"/>
                    </a:p>
                  </a:txBody>
                  <a:tcPr/>
                </a:tc>
                <a:tc>
                  <a:txBody>
                    <a:bodyPr/>
                    <a:lstStyle/>
                    <a:p>
                      <a:pPr algn="ctr"/>
                      <a:r>
                        <a:rPr lang="en-US" dirty="0"/>
                        <a:t>Methadone</a:t>
                      </a:r>
                    </a:p>
                  </a:txBody>
                  <a:tcPr/>
                </a:tc>
                <a:tc>
                  <a:txBody>
                    <a:bodyPr/>
                    <a:lstStyle/>
                    <a:p>
                      <a:pPr marL="0" indent="0" algn="ctr">
                        <a:buFont typeface="Arial" pitchFamily="34" charset="0"/>
                        <a:buNone/>
                      </a:pPr>
                      <a:r>
                        <a:rPr lang="en-US" sz="1800" b="1" kern="1200" dirty="0">
                          <a:solidFill>
                            <a:schemeClr val="lt1"/>
                          </a:solidFill>
                          <a:latin typeface="+mn-lt"/>
                          <a:ea typeface="+mn-ea"/>
                          <a:cs typeface="+mn-cs"/>
                        </a:rPr>
                        <a:t>Buprenorphine</a:t>
                      </a:r>
                    </a:p>
                  </a:txBody>
                  <a:tcPr/>
                </a:tc>
                <a:tc>
                  <a:txBody>
                    <a:bodyPr/>
                    <a:lstStyle/>
                    <a:p>
                      <a:pPr algn="ctr"/>
                      <a:r>
                        <a:rPr lang="en-US" dirty="0"/>
                        <a:t>Naltrexone</a:t>
                      </a:r>
                    </a:p>
                  </a:txBody>
                  <a:tcPr/>
                </a:tc>
                <a:tc>
                  <a:txBody>
                    <a:bodyPr/>
                    <a:lstStyle/>
                    <a:p>
                      <a:pPr algn="ctr"/>
                      <a:r>
                        <a:rPr lang="en-US" dirty="0" err="1"/>
                        <a:t>Vivitrol</a:t>
                      </a:r>
                      <a:endParaRPr lang="en-US" dirty="0"/>
                    </a:p>
                  </a:txBody>
                  <a:tcPr/>
                </a:tc>
                <a:extLst>
                  <a:ext uri="{0D108BD9-81ED-4DB2-BD59-A6C34878D82A}">
                    <a16:rowId xmlns:a16="http://schemas.microsoft.com/office/drawing/2014/main" val="10000"/>
                  </a:ext>
                </a:extLst>
              </a:tr>
              <a:tr h="3489960">
                <a:tc>
                  <a:txBody>
                    <a:bodyPr/>
                    <a:lstStyle/>
                    <a:p>
                      <a:r>
                        <a:rPr lang="en-US" dirty="0"/>
                        <a:t>Pro</a:t>
                      </a:r>
                    </a:p>
                  </a:txBody>
                  <a:tcPr/>
                </a:tc>
                <a:tc>
                  <a:txBody>
                    <a:bodyPr/>
                    <a:lstStyle/>
                    <a:p>
                      <a:pPr marL="285750" indent="-285750" eaLnBrk="1" hangingPunct="1">
                        <a:buFont typeface="Arial" pitchFamily="34" charset="0"/>
                        <a:buChar char="•"/>
                      </a:pPr>
                      <a:r>
                        <a:rPr lang="en-US" sz="1200" dirty="0"/>
                        <a:t>Prevents withdrawal symptoms</a:t>
                      </a:r>
                    </a:p>
                    <a:p>
                      <a:pPr marL="285750" indent="-285750" eaLnBrk="1" hangingPunct="1">
                        <a:buFont typeface="Arial" pitchFamily="34" charset="0"/>
                        <a:buChar char="•"/>
                      </a:pPr>
                      <a:r>
                        <a:rPr lang="en-US" sz="1200" dirty="0"/>
                        <a:t>Decreases risky behavior</a:t>
                      </a:r>
                    </a:p>
                    <a:p>
                      <a:pPr marL="285750" indent="-285750" eaLnBrk="1" hangingPunct="1">
                        <a:buFont typeface="Arial" pitchFamily="34" charset="0"/>
                        <a:buChar char="•"/>
                      </a:pPr>
                      <a:r>
                        <a:rPr lang="en-US" sz="1200" dirty="0"/>
                        <a:t>Decreases criminality</a:t>
                      </a:r>
                    </a:p>
                    <a:p>
                      <a:pPr marL="285750" indent="-285750" eaLnBrk="1" hangingPunct="1">
                        <a:buFont typeface="Arial" pitchFamily="34" charset="0"/>
                        <a:buChar char="•"/>
                      </a:pPr>
                      <a:r>
                        <a:rPr lang="en-US" sz="1200" dirty="0"/>
                        <a:t>Allows counseling</a:t>
                      </a:r>
                    </a:p>
                    <a:p>
                      <a:pPr marL="285750" indent="-285750" eaLnBrk="1" hangingPunct="1">
                        <a:buFont typeface="Arial" pitchFamily="34" charset="0"/>
                        <a:buChar char="•"/>
                      </a:pPr>
                      <a:r>
                        <a:rPr lang="en-US" sz="1200" dirty="0"/>
                        <a:t>Promotes access to medical/psychiatric care</a:t>
                      </a:r>
                    </a:p>
                    <a:p>
                      <a:pPr marL="285750" indent="-285750" eaLnBrk="1" hangingPunct="1">
                        <a:buFont typeface="Arial" pitchFamily="34" charset="0"/>
                        <a:buChar char="•"/>
                      </a:pPr>
                      <a:r>
                        <a:rPr lang="en-US" sz="1200" dirty="0"/>
                        <a:t>Promotes rehabilitation</a:t>
                      </a:r>
                    </a:p>
                    <a:p>
                      <a:pPr marL="285750" indent="-285750" eaLnBrk="1" hangingPunct="1">
                        <a:buFont typeface="Arial" pitchFamily="34" charset="0"/>
                        <a:buChar char="•"/>
                      </a:pPr>
                      <a:r>
                        <a:rPr lang="en-US" sz="1200" dirty="0"/>
                        <a:t>Treatment retention</a:t>
                      </a:r>
                    </a:p>
                    <a:p>
                      <a:pPr marL="285750" indent="-285750" eaLnBrk="1" hangingPunct="1">
                        <a:buFont typeface="Arial" pitchFamily="34" charset="0"/>
                        <a:buChar char="•"/>
                      </a:pPr>
                      <a:r>
                        <a:rPr lang="en-US" sz="1200" dirty="0"/>
                        <a:t>Cost as low as $5 per week</a:t>
                      </a:r>
                    </a:p>
                    <a:p>
                      <a:pPr marL="285750" indent="-285750" eaLnBrk="1" hangingPunct="1">
                        <a:buFont typeface="Arial" pitchFamily="34" charset="0"/>
                        <a:buChar char="•"/>
                      </a:pPr>
                      <a:endParaRPr lang="en-US" sz="1200" dirty="0"/>
                    </a:p>
                    <a:p>
                      <a:pPr marL="285750" indent="-285750" eaLnBrk="1" hangingPunct="1">
                        <a:buFont typeface="Arial" pitchFamily="34" charset="0"/>
                        <a:buChar char="•"/>
                      </a:pPr>
                      <a:r>
                        <a:rPr lang="en-US" sz="1200" dirty="0"/>
                        <a:t>Dose: Most patients</a:t>
                      </a:r>
                      <a:r>
                        <a:rPr lang="en-US" sz="1200" baseline="0" dirty="0"/>
                        <a:t> receive 80-125mg/day but some receive as much as 325mg/day</a:t>
                      </a:r>
                      <a:endParaRPr lang="en-US" sz="1200" dirty="0"/>
                    </a:p>
                    <a:p>
                      <a:endParaRPr lang="en-US" sz="1200" dirty="0"/>
                    </a:p>
                  </a:txBody>
                  <a:tcPr/>
                </a:tc>
                <a:tc>
                  <a:txBody>
                    <a:bodyPr/>
                    <a:lstStyle/>
                    <a:p>
                      <a:pPr marL="285750" indent="-285750" eaLnBrk="1" hangingPunct="1">
                        <a:buFont typeface="Arial" pitchFamily="34" charset="0"/>
                        <a:buChar char="•"/>
                      </a:pPr>
                      <a:r>
                        <a:rPr lang="en-US" sz="1200" dirty="0"/>
                        <a:t>Less tightly controlled than methadone</a:t>
                      </a:r>
                    </a:p>
                    <a:p>
                      <a:pPr marL="285750" indent="-285750" eaLnBrk="1" hangingPunct="1">
                        <a:buFont typeface="Arial" pitchFamily="34" charset="0"/>
                        <a:buChar char="•"/>
                      </a:pPr>
                      <a:r>
                        <a:rPr lang="en-US" sz="1200" dirty="0"/>
                        <a:t>Lower potential for abuse and are less dangerous in an overdose</a:t>
                      </a:r>
                    </a:p>
                    <a:p>
                      <a:pPr marL="285750" indent="-285750" eaLnBrk="1" hangingPunct="1">
                        <a:buFont typeface="Arial" pitchFamily="34" charset="0"/>
                        <a:buChar char="•"/>
                      </a:pPr>
                      <a:r>
                        <a:rPr lang="en-US" sz="1200" dirty="0"/>
                        <a:t>Progress in therapy may allow for a take-home supply of the medication</a:t>
                      </a:r>
                    </a:p>
                    <a:p>
                      <a:pPr marL="285750" indent="-285750" eaLnBrk="1" hangingPunct="1">
                        <a:buFont typeface="Arial" pitchFamily="34" charset="0"/>
                        <a:buChar char="•"/>
                      </a:pPr>
                      <a:r>
                        <a:rPr lang="en-US" sz="1200" dirty="0"/>
                        <a:t>Prevents Withdrawal</a:t>
                      </a:r>
                    </a:p>
                    <a:p>
                      <a:pPr marL="285750" indent="-285750" eaLnBrk="1" hangingPunct="1">
                        <a:buFont typeface="Arial" pitchFamily="34" charset="0"/>
                        <a:buChar char="•"/>
                      </a:pPr>
                      <a:r>
                        <a:rPr lang="en-US" sz="1200" dirty="0"/>
                        <a:t>Prevents “Craving”</a:t>
                      </a:r>
                    </a:p>
                    <a:p>
                      <a:pPr marL="285750" indent="-285750" eaLnBrk="1" hangingPunct="1">
                        <a:buFont typeface="Arial" pitchFamily="34" charset="0"/>
                        <a:buChar char="•"/>
                      </a:pPr>
                      <a:r>
                        <a:rPr lang="en-US" sz="1200" dirty="0"/>
                        <a:t>Does not produce a “High” when taken as directed</a:t>
                      </a:r>
                    </a:p>
                    <a:p>
                      <a:pPr marL="285750" indent="-285750" eaLnBrk="1" hangingPunct="1">
                        <a:buFont typeface="Arial" pitchFamily="34" charset="0"/>
                        <a:buChar char="•"/>
                      </a:pPr>
                      <a:r>
                        <a:rPr lang="en-US" sz="1200" dirty="0"/>
                        <a:t>Blocks or reduces the effect of heroin</a:t>
                      </a:r>
                    </a:p>
                    <a:p>
                      <a:pPr marL="285750" indent="-285750" eaLnBrk="1" hangingPunct="1">
                        <a:buFont typeface="Arial" pitchFamily="34" charset="0"/>
                        <a:buChar char="•"/>
                      </a:pPr>
                      <a:r>
                        <a:rPr lang="en-US" sz="1200" dirty="0"/>
                        <a:t>Fewer transportation issues</a:t>
                      </a:r>
                    </a:p>
                    <a:p>
                      <a:pPr marL="285750" indent="-285750" eaLnBrk="1" hangingPunct="1">
                        <a:buFont typeface="Arial" pitchFamily="34" charset="0"/>
                        <a:buChar char="•"/>
                      </a:pPr>
                      <a:r>
                        <a:rPr lang="en-US" sz="1200" dirty="0"/>
                        <a:t>Better compliance than methadone</a:t>
                      </a:r>
                    </a:p>
                    <a:p>
                      <a:pPr marL="285750" indent="-285750" eaLnBrk="1" hangingPunct="1">
                        <a:buFont typeface="Arial" pitchFamily="34" charset="0"/>
                        <a:buChar char="•"/>
                      </a:pPr>
                      <a:r>
                        <a:rPr lang="en-US" sz="1200" dirty="0"/>
                        <a:t>Dosing</a:t>
                      </a:r>
                      <a:r>
                        <a:rPr lang="en-US" sz="1200" baseline="0" dirty="0"/>
                        <a:t> every 2-3 days or longer</a:t>
                      </a:r>
                      <a:endParaRPr lang="en-US" sz="1200" dirty="0"/>
                    </a:p>
                  </a:txBody>
                  <a:tcPr/>
                </a:tc>
                <a:tc>
                  <a:txBody>
                    <a:bodyPr/>
                    <a:lstStyle/>
                    <a:p>
                      <a:pPr marL="285750" indent="-285750">
                        <a:buFont typeface="Arial" pitchFamily="34" charset="0"/>
                        <a:buChar char="•"/>
                      </a:pPr>
                      <a:r>
                        <a:rPr lang="en-US" sz="1200" dirty="0"/>
                        <a:t>No opiate effect “benefits” (i.e.</a:t>
                      </a:r>
                      <a:r>
                        <a:rPr lang="en-US" sz="1200" baseline="0" dirty="0"/>
                        <a:t> high)</a:t>
                      </a:r>
                    </a:p>
                    <a:p>
                      <a:pPr marL="285750" indent="-285750">
                        <a:buFont typeface="Arial" pitchFamily="34" charset="0"/>
                        <a:buChar char="•"/>
                      </a:pPr>
                      <a:r>
                        <a:rPr lang="en-US" sz="1200" baseline="0" dirty="0"/>
                        <a:t>More limited side effects</a:t>
                      </a:r>
                    </a:p>
                    <a:p>
                      <a:pPr marL="285750" indent="-285750">
                        <a:buFont typeface="Arial" pitchFamily="34" charset="0"/>
                        <a:buChar char="•"/>
                      </a:pPr>
                      <a:r>
                        <a:rPr lang="en-US" sz="1200" baseline="0" dirty="0"/>
                        <a:t>Helps manage cravings/ relapse risk</a:t>
                      </a:r>
                    </a:p>
                    <a:p>
                      <a:pPr marL="285750" indent="-285750">
                        <a:buFont typeface="Arial" pitchFamily="34" charset="0"/>
                        <a:buChar char="•"/>
                      </a:pPr>
                      <a:r>
                        <a:rPr lang="en-US" sz="1200" baseline="0" dirty="0"/>
                        <a:t>Benefits found for multiple addictive behaviors including opiates, alcohol and gambling disorders</a:t>
                      </a:r>
                      <a:endParaRPr lang="en-US" sz="1200" dirty="0"/>
                    </a:p>
                  </a:txBody>
                  <a:tcPr/>
                </a:tc>
                <a:tc>
                  <a:txBody>
                    <a:bodyPr/>
                    <a:lstStyle/>
                    <a:p>
                      <a:pPr marL="285750" indent="-285750">
                        <a:buFont typeface="Arial" pitchFamily="34" charset="0"/>
                        <a:buChar char="•"/>
                      </a:pPr>
                      <a:r>
                        <a:rPr lang="en-US" sz="1200" dirty="0"/>
                        <a:t>Used to treat alcoholism and heroin addiction</a:t>
                      </a:r>
                    </a:p>
                    <a:p>
                      <a:pPr marL="285750" indent="-285750">
                        <a:buFont typeface="Arial" pitchFamily="34" charset="0"/>
                        <a:buChar char="•"/>
                      </a:pPr>
                      <a:r>
                        <a:rPr lang="en-US" sz="1200" dirty="0"/>
                        <a:t>Monthly injections block the brain’s ability to  get intoxicated or high</a:t>
                      </a:r>
                    </a:p>
                    <a:p>
                      <a:pPr marL="285750" indent="-285750">
                        <a:buFont typeface="Arial" pitchFamily="34" charset="0"/>
                        <a:buChar char="•"/>
                      </a:pPr>
                      <a:r>
                        <a:rPr lang="en-US" sz="1200" dirty="0"/>
                        <a:t>Prospective clients must be sober for at least 7 days prior to beginning treatment</a:t>
                      </a:r>
                    </a:p>
                    <a:p>
                      <a:pPr marL="285750" indent="-285750">
                        <a:buFont typeface="Arial" pitchFamily="34" charset="0"/>
                        <a:buChar char="•"/>
                      </a:pPr>
                      <a:r>
                        <a:rPr lang="en-US" sz="1200" dirty="0"/>
                        <a:t>Has other side effects like other medications</a:t>
                      </a:r>
                    </a:p>
                    <a:p>
                      <a:pPr marL="285750" indent="-285750">
                        <a:buFont typeface="Arial" pitchFamily="34" charset="0"/>
                        <a:buChar char="•"/>
                      </a:pPr>
                      <a:r>
                        <a:rPr lang="en-US" sz="1200" dirty="0"/>
                        <a:t>Improved compliance</a:t>
                      </a:r>
                    </a:p>
                  </a:txBody>
                  <a:tcPr/>
                </a:tc>
                <a:extLst>
                  <a:ext uri="{0D108BD9-81ED-4DB2-BD59-A6C34878D82A}">
                    <a16:rowId xmlns:a16="http://schemas.microsoft.com/office/drawing/2014/main" val="10001"/>
                  </a:ext>
                </a:extLst>
              </a:tr>
              <a:tr h="2072639">
                <a:tc>
                  <a:txBody>
                    <a:bodyPr/>
                    <a:lstStyle/>
                    <a:p>
                      <a:r>
                        <a:rPr lang="en-US" dirty="0"/>
                        <a:t>Con</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Diversion potential</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Abuse Potential</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Does not address the</a:t>
                      </a:r>
                      <a:r>
                        <a:rPr lang="en-US" sz="1200" baseline="0" dirty="0"/>
                        <a:t> effects/use of other substances (e.g. alcohol or </a:t>
                      </a:r>
                      <a:r>
                        <a:rPr lang="en-US" sz="1200" baseline="0" dirty="0" err="1"/>
                        <a:t>benzos</a:t>
                      </a:r>
                      <a:r>
                        <a:rPr lang="en-US" sz="1200" baseline="0" dirty="0"/>
                        <a:t>)</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a:t>Daily dosing requirements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a:t>Transportation issues for daily dose</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a:t>Intense withdrawal from medication</a:t>
                      </a:r>
                      <a:endParaRPr lang="en-US" sz="1200" dirty="0"/>
                    </a:p>
                    <a:p>
                      <a:pPr marL="285750" indent="-285750">
                        <a:buFont typeface="Arial" pitchFamily="34" charset="0"/>
                        <a:buChar char="•"/>
                      </a:pPr>
                      <a:endParaRPr lang="en-US" sz="1200" dirty="0"/>
                    </a:p>
                  </a:txBody>
                  <a:tcPr/>
                </a:tc>
                <a:tc>
                  <a:txBody>
                    <a:bodyPr/>
                    <a:lstStyle/>
                    <a:p>
                      <a:pPr marL="285750" indent="-285750">
                        <a:buFont typeface="Arial" pitchFamily="34" charset="0"/>
                        <a:buChar char="•"/>
                      </a:pPr>
                      <a:r>
                        <a:rPr lang="en-US" sz="1200" dirty="0"/>
                        <a:t>Diversion potential</a:t>
                      </a:r>
                    </a:p>
                    <a:p>
                      <a:pPr marL="285750" indent="-285750">
                        <a:buFont typeface="Arial" pitchFamily="34" charset="0"/>
                        <a:buChar char="•"/>
                      </a:pPr>
                      <a:r>
                        <a:rPr lang="en-US" sz="1200" dirty="0"/>
                        <a:t>Higher</a:t>
                      </a:r>
                      <a:r>
                        <a:rPr lang="en-US" sz="1200" baseline="0" dirty="0"/>
                        <a:t> cost</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Does not address the</a:t>
                      </a:r>
                      <a:r>
                        <a:rPr lang="en-US" sz="1200" baseline="0" dirty="0"/>
                        <a:t> effects/use of other substances (e.g. alcohol or </a:t>
                      </a:r>
                      <a:r>
                        <a:rPr lang="en-US" sz="1200" baseline="0" dirty="0" err="1"/>
                        <a:t>benzos</a:t>
                      </a:r>
                      <a:r>
                        <a:rPr lang="en-US" sz="1200" baseline="0" dirty="0"/>
                        <a:t>)</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a:t>Intense withdrawal from medication</a:t>
                      </a:r>
                      <a:endParaRPr lang="en-US" sz="1200" dirty="0"/>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a:t>Note: </a:t>
                      </a:r>
                      <a:r>
                        <a:rPr lang="en-US" sz="1200" baseline="0" dirty="0" err="1"/>
                        <a:t>Suboxone</a:t>
                      </a:r>
                      <a:r>
                        <a:rPr lang="en-US" sz="1200" baseline="0" dirty="0"/>
                        <a:t> consists of a combination of Buprenorphine and Naloxone</a:t>
                      </a:r>
                      <a:endParaRPr lang="en-US" sz="1200" dirty="0"/>
                    </a:p>
                    <a:p>
                      <a:pPr marL="285750" indent="-285750">
                        <a:buFont typeface="Arial" pitchFamily="34" charset="0"/>
                        <a:buChar char="•"/>
                      </a:pPr>
                      <a:endParaRPr lang="en-US" sz="1200" dirty="0"/>
                    </a:p>
                  </a:txBody>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Possible dysphonic effects</a:t>
                      </a:r>
                    </a:p>
                    <a:p>
                      <a:pPr marL="2857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dk1"/>
                          </a:solidFill>
                          <a:latin typeface="+mn-lt"/>
                          <a:ea typeface="+mn-ea"/>
                          <a:cs typeface="+mn-cs"/>
                        </a:rPr>
                        <a:t>High non-compliance rates (self</a:t>
                      </a:r>
                      <a:r>
                        <a:rPr lang="en-US" sz="1200" kern="1200" baseline="0" dirty="0">
                          <a:solidFill>
                            <a:schemeClr val="dk1"/>
                          </a:solidFill>
                          <a:latin typeface="+mn-lt"/>
                          <a:ea typeface="+mn-ea"/>
                          <a:cs typeface="+mn-cs"/>
                        </a:rPr>
                        <a:t> administered, so it is easy to stop)</a:t>
                      </a:r>
                      <a:endParaRPr lang="en-US" sz="1200" kern="1200" dirty="0">
                        <a:solidFill>
                          <a:schemeClr val="dk1"/>
                        </a:solidFill>
                        <a:latin typeface="+mn-lt"/>
                        <a:ea typeface="+mn-ea"/>
                        <a:cs typeface="+mn-cs"/>
                      </a:endParaRPr>
                    </a:p>
                    <a:p>
                      <a:pPr marL="2857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dk1"/>
                          </a:solidFill>
                          <a:latin typeface="+mn-lt"/>
                          <a:ea typeface="+mn-ea"/>
                          <a:cs typeface="+mn-cs"/>
                        </a:rPr>
                        <a:t>Early gastrointestinal discomfort</a:t>
                      </a:r>
                    </a:p>
                    <a:p>
                      <a:pPr marL="285750" indent="-285750">
                        <a:buFont typeface="Arial" pitchFamily="34" charset="0"/>
                        <a:buChar char="•"/>
                      </a:pPr>
                      <a:endParaRPr lang="en-US" sz="1200"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50" dirty="0"/>
                        <a:t>Expensive for those without insurance coverage ($800-1200/month avg.)</a:t>
                      </a:r>
                    </a:p>
                    <a:p>
                      <a:pPr marL="285750" indent="-285750">
                        <a:buFont typeface="Arial" pitchFamily="34" charset="0"/>
                        <a:buChar char="•"/>
                      </a:pPr>
                      <a:r>
                        <a:rPr lang="en-US" sz="1150" dirty="0"/>
                        <a:t>High Cost</a:t>
                      </a:r>
                    </a:p>
                    <a:p>
                      <a:pPr marL="285750" indent="-285750">
                        <a:buFont typeface="Arial" pitchFamily="34" charset="0"/>
                        <a:buChar char="•"/>
                      </a:pPr>
                      <a:r>
                        <a:rPr lang="en-US" sz="1150" dirty="0"/>
                        <a:t>Exclusionary</a:t>
                      </a:r>
                      <a:r>
                        <a:rPr lang="en-US" sz="1150" baseline="0" dirty="0"/>
                        <a:t> criteria such as liver disease</a:t>
                      </a:r>
                    </a:p>
                    <a:p>
                      <a:pPr marL="285750" indent="-285750">
                        <a:buFont typeface="Arial" pitchFamily="34" charset="0"/>
                        <a:buChar char="•"/>
                      </a:pPr>
                      <a:r>
                        <a:rPr lang="en-US" sz="1150" baseline="0" dirty="0"/>
                        <a:t>Client choice/desire to choose medications that would not prevent “high”</a:t>
                      </a:r>
                      <a:endParaRPr lang="en-US" sz="115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4887343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15" descr="red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Title 1"/>
          <p:cNvSpPr>
            <a:spLocks noGrp="1"/>
          </p:cNvSpPr>
          <p:nvPr>
            <p:ph type="title"/>
          </p:nvPr>
        </p:nvSpPr>
        <p:spPr>
          <a:xfrm>
            <a:off x="457200" y="-30163"/>
            <a:ext cx="8229600" cy="563563"/>
          </a:xfrm>
        </p:spPr>
        <p:txBody>
          <a:bodyPr/>
          <a:lstStyle/>
          <a:p>
            <a:pPr eaLnBrk="1" hangingPunct="1"/>
            <a:r>
              <a:rPr lang="en-US" altLang="en-US" sz="2400">
                <a:solidFill>
                  <a:schemeClr val="bg1"/>
                </a:solidFill>
              </a:rPr>
              <a:t>Overview of Medications for Opiate Assisted Treatment</a:t>
            </a:r>
          </a:p>
        </p:txBody>
      </p:sp>
      <p:graphicFrame>
        <p:nvGraphicFramePr>
          <p:cNvPr id="5" name="Content Placeholder 4"/>
          <p:cNvGraphicFramePr>
            <a:graphicFrameLocks noGrp="1"/>
          </p:cNvGraphicFramePr>
          <p:nvPr>
            <p:ph sz="half" idx="1"/>
            <p:extLst/>
          </p:nvPr>
        </p:nvGraphicFramePr>
        <p:xfrm>
          <a:off x="228600" y="1371600"/>
          <a:ext cx="8305800" cy="413004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1722121">
                  <a:extLst>
                    <a:ext uri="{9D8B030D-6E8A-4147-A177-3AD203B41FA5}">
                      <a16:colId xmlns:a16="http://schemas.microsoft.com/office/drawing/2014/main" val="20001"/>
                    </a:ext>
                  </a:extLst>
                </a:gridCol>
                <a:gridCol w="2773679">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tblGrid>
              <a:tr h="352083">
                <a:tc>
                  <a:txBody>
                    <a:bodyPr/>
                    <a:lstStyle/>
                    <a:p>
                      <a:endParaRPr lang="en-US" dirty="0"/>
                    </a:p>
                  </a:txBody>
                  <a:tcPr/>
                </a:tc>
                <a:tc>
                  <a:txBody>
                    <a:bodyPr/>
                    <a:lstStyle/>
                    <a:p>
                      <a:pPr algn="ctr"/>
                      <a:r>
                        <a:rPr lang="en-US" dirty="0"/>
                        <a:t>Methadone</a:t>
                      </a:r>
                    </a:p>
                  </a:txBody>
                  <a:tcPr/>
                </a:tc>
                <a:tc>
                  <a:txBody>
                    <a:bodyPr/>
                    <a:lstStyle/>
                    <a:p>
                      <a:pPr marL="0" indent="0" algn="ctr">
                        <a:buFont typeface="Arial" pitchFamily="34" charset="0"/>
                        <a:buNone/>
                      </a:pPr>
                      <a:r>
                        <a:rPr lang="en-US" sz="1800" b="1" kern="1200" dirty="0">
                          <a:solidFill>
                            <a:schemeClr val="lt1"/>
                          </a:solidFill>
                          <a:latin typeface="+mn-lt"/>
                          <a:ea typeface="+mn-ea"/>
                          <a:cs typeface="+mn-cs"/>
                        </a:rPr>
                        <a:t>Buprenorphine</a:t>
                      </a:r>
                    </a:p>
                  </a:txBody>
                  <a:tcPr/>
                </a:tc>
                <a:tc>
                  <a:txBody>
                    <a:bodyPr/>
                    <a:lstStyle/>
                    <a:p>
                      <a:pPr algn="ctr"/>
                      <a:r>
                        <a:rPr lang="en-US" dirty="0"/>
                        <a:t>Naltrexone/</a:t>
                      </a:r>
                    </a:p>
                    <a:p>
                      <a:pPr algn="ctr"/>
                      <a:r>
                        <a:rPr lang="en-US" dirty="0" err="1"/>
                        <a:t>Vivitrol</a:t>
                      </a:r>
                      <a:endParaRPr lang="en-US" dirty="0"/>
                    </a:p>
                  </a:txBody>
                  <a:tcPr/>
                </a:tc>
                <a:extLst>
                  <a:ext uri="{0D108BD9-81ED-4DB2-BD59-A6C34878D82A}">
                    <a16:rowId xmlns:a16="http://schemas.microsoft.com/office/drawing/2014/main" val="10000"/>
                  </a:ext>
                </a:extLst>
              </a:tr>
              <a:tr h="3489960">
                <a:tc>
                  <a:txBody>
                    <a:bodyPr/>
                    <a:lstStyle/>
                    <a:p>
                      <a:r>
                        <a:rPr lang="en-US" sz="1400" dirty="0"/>
                        <a:t>Contraindications and cautions</a:t>
                      </a:r>
                    </a:p>
                  </a:txBody>
                  <a:tcPr/>
                </a:tc>
                <a:tc>
                  <a:txBody>
                    <a:bodyPr/>
                    <a:lstStyle/>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Hypersensitivity to methadone</a:t>
                      </a:r>
                    </a:p>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Respiratory depression</a:t>
                      </a:r>
                    </a:p>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Acute bronchial asthma</a:t>
                      </a:r>
                    </a:p>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Known or suspected paralytic ileus (intestinal blockage)</a:t>
                      </a:r>
                    </a:p>
                    <a:p>
                      <a:pPr marL="285750" indent="-285750">
                        <a:buFont typeface="Arial" panose="020B0604020202020204" pitchFamily="34" charset="0"/>
                        <a:buChar char="•"/>
                      </a:pPr>
                      <a:endParaRPr lang="en-US" sz="1400" dirty="0"/>
                    </a:p>
                  </a:txBody>
                  <a:tcPr/>
                </a:tc>
                <a:tc>
                  <a:txBody>
                    <a:bodyPr/>
                    <a:lstStyle/>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Hypersensitivity to buprenorphine or naloxone</a:t>
                      </a:r>
                    </a:p>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Respiratory depression</a:t>
                      </a:r>
                    </a:p>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Physiologically dependent on opioids and not in withdrawal prior to first dose</a:t>
                      </a:r>
                    </a:p>
                  </a:txBody>
                  <a:tcPr/>
                </a:tc>
                <a:tc>
                  <a:txBody>
                    <a:bodyPr/>
                    <a:lstStyle/>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Acute hepatitis or liver failure</a:t>
                      </a:r>
                    </a:p>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Opioid analgesics needed for pain control</a:t>
                      </a:r>
                    </a:p>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Physiologically dependent on opioids prior to first dose</a:t>
                      </a:r>
                    </a:p>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Hypersensitivity to naltrexone or other components of the injection</a:t>
                      </a:r>
                      <a:endParaRPr lang="en-US" sz="14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6100650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E1BAC350-6CD7-4A31-97F4-B8AD109813B1}" type="slidenum">
              <a:rPr lang="en-US" smtClean="0">
                <a:solidFill>
                  <a:srgbClr val="000000"/>
                </a:solidFill>
              </a:rPr>
              <a:pPr>
                <a:defRPr/>
              </a:pPr>
              <a:t>29</a:t>
            </a:fld>
            <a:endParaRPr lang="en-US">
              <a:solidFill>
                <a:srgbClr val="000000"/>
              </a:solidFill>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85"/>
            <a:ext cx="9141081" cy="6857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3822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57200" y="1219200"/>
          <a:ext cx="8229600" cy="48514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r>
                        <a:rPr lang="en-US" dirty="0"/>
                        <a:t>Causes</a:t>
                      </a:r>
                    </a:p>
                  </a:txBody>
                  <a:tcPr/>
                </a:tc>
                <a:tc>
                  <a:txBody>
                    <a:bodyPr/>
                    <a:lstStyle/>
                    <a:p>
                      <a:pPr algn="ctr"/>
                      <a:r>
                        <a:rPr lang="en-US" dirty="0"/>
                        <a:t>Solutions</a:t>
                      </a:r>
                    </a:p>
                  </a:txBody>
                  <a:tcPr/>
                </a:tc>
                <a:extLst>
                  <a:ext uri="{0D108BD9-81ED-4DB2-BD59-A6C34878D82A}">
                    <a16:rowId xmlns:a16="http://schemas.microsoft.com/office/drawing/2014/main" val="10000"/>
                  </a:ext>
                </a:extLst>
              </a:tr>
              <a:tr h="370840">
                <a:tc>
                  <a:txBody>
                    <a:bodyPr/>
                    <a:lstStyle/>
                    <a:p>
                      <a:pPr algn="ctr"/>
                      <a:r>
                        <a:rPr lang="en-US" u="sng" dirty="0"/>
                        <a:t>Biology</a:t>
                      </a:r>
                    </a:p>
                    <a:p>
                      <a:pPr algn="ctr"/>
                      <a:r>
                        <a:rPr lang="en-US" dirty="0"/>
                        <a:t> Genes,</a:t>
                      </a:r>
                      <a:r>
                        <a:rPr lang="en-US" baseline="0" dirty="0"/>
                        <a:t> Biochemistry, Brains, Autopilot Learning</a:t>
                      </a:r>
                      <a:endParaRPr lang="en-US" dirty="0"/>
                    </a:p>
                  </a:txBody>
                  <a:tcPr/>
                </a:tc>
                <a:tc>
                  <a:txBody>
                    <a:bodyPr/>
                    <a:lstStyle/>
                    <a:p>
                      <a:pPr algn="ctr"/>
                      <a:r>
                        <a:rPr lang="en-US" dirty="0"/>
                        <a:t>Medication,</a:t>
                      </a:r>
                      <a:r>
                        <a:rPr lang="en-US" baseline="0" dirty="0"/>
                        <a:t> Meditation</a:t>
                      </a:r>
                    </a:p>
                    <a:p>
                      <a:pPr algn="ctr"/>
                      <a:r>
                        <a:rPr lang="en-US" baseline="0" dirty="0"/>
                        <a:t>Exercise, Diet, Sleep, </a:t>
                      </a:r>
                    </a:p>
                    <a:p>
                      <a:pPr algn="ctr"/>
                      <a:r>
                        <a:rPr lang="en-US" baseline="0" dirty="0"/>
                        <a:t>Stress Management</a:t>
                      </a:r>
                    </a:p>
                    <a:p>
                      <a:pPr algn="ctr"/>
                      <a:r>
                        <a:rPr lang="en-US" baseline="0" dirty="0"/>
                        <a:t>Decisional Actions</a:t>
                      </a:r>
                      <a:endParaRPr lang="en-US" dirty="0"/>
                    </a:p>
                  </a:txBody>
                  <a:tcPr/>
                </a:tc>
                <a:extLst>
                  <a:ext uri="{0D108BD9-81ED-4DB2-BD59-A6C34878D82A}">
                    <a16:rowId xmlns:a16="http://schemas.microsoft.com/office/drawing/2014/main" val="10001"/>
                  </a:ext>
                </a:extLst>
              </a:tr>
              <a:tr h="370840">
                <a:tc>
                  <a:txBody>
                    <a:bodyPr/>
                    <a:lstStyle/>
                    <a:p>
                      <a:pPr algn="ctr"/>
                      <a:r>
                        <a:rPr lang="en-US" u="sng" dirty="0"/>
                        <a:t>Relationships</a:t>
                      </a:r>
                      <a:r>
                        <a:rPr lang="en-US" u="sng" baseline="0" dirty="0"/>
                        <a:t> with Others</a:t>
                      </a:r>
                    </a:p>
                    <a:p>
                      <a:pPr algn="ctr"/>
                      <a:r>
                        <a:rPr lang="en-US" baseline="0" dirty="0"/>
                        <a:t>Peer Pressure, Family, “Enabling”, Isolation, Lies</a:t>
                      </a:r>
                      <a:endParaRPr lang="en-US" dirty="0"/>
                    </a:p>
                  </a:txBody>
                  <a:tcPr/>
                </a:tc>
                <a:tc>
                  <a:txBody>
                    <a:bodyPr/>
                    <a:lstStyle/>
                    <a:p>
                      <a:pPr algn="ctr"/>
                      <a:r>
                        <a:rPr lang="en-US" dirty="0"/>
                        <a:t>Limit Setting, Relationship Building, </a:t>
                      </a:r>
                    </a:p>
                    <a:p>
                      <a:pPr algn="ctr"/>
                      <a:r>
                        <a:rPr lang="en-US" dirty="0"/>
                        <a:t>Honesty, Clear Communication</a:t>
                      </a:r>
                    </a:p>
                    <a:p>
                      <a:pPr algn="ctr"/>
                      <a:r>
                        <a:rPr lang="en-US" dirty="0"/>
                        <a:t>Family/Couples</a:t>
                      </a:r>
                      <a:r>
                        <a:rPr lang="en-US" baseline="0" dirty="0"/>
                        <a:t> Therapy</a:t>
                      </a:r>
                    </a:p>
                    <a:p>
                      <a:pPr algn="ctr"/>
                      <a:r>
                        <a:rPr lang="en-US" baseline="0" dirty="0"/>
                        <a:t>Positive Peer Pressure</a:t>
                      </a:r>
                      <a:endParaRPr lang="en-US" dirty="0"/>
                    </a:p>
                  </a:txBody>
                  <a:tcPr/>
                </a:tc>
                <a:extLst>
                  <a:ext uri="{0D108BD9-81ED-4DB2-BD59-A6C34878D82A}">
                    <a16:rowId xmlns:a16="http://schemas.microsoft.com/office/drawing/2014/main" val="10002"/>
                  </a:ext>
                </a:extLst>
              </a:tr>
              <a:tr h="370840">
                <a:tc>
                  <a:txBody>
                    <a:bodyPr/>
                    <a:lstStyle/>
                    <a:p>
                      <a:pPr algn="ctr"/>
                      <a:r>
                        <a:rPr lang="en-US" u="sng" dirty="0"/>
                        <a:t>Relationship with Self</a:t>
                      </a:r>
                    </a:p>
                    <a:p>
                      <a:pPr algn="ctr"/>
                      <a:r>
                        <a:rPr lang="en-US" dirty="0"/>
                        <a:t>Shame,</a:t>
                      </a:r>
                      <a:r>
                        <a:rPr lang="en-US" baseline="0" dirty="0"/>
                        <a:t> Guilt, Negative Beliefs, </a:t>
                      </a:r>
                    </a:p>
                    <a:p>
                      <a:pPr algn="ctr"/>
                      <a:r>
                        <a:rPr lang="en-US" baseline="0" dirty="0"/>
                        <a:t>“Hate Self”</a:t>
                      </a:r>
                      <a:endParaRPr lang="en-US" dirty="0"/>
                    </a:p>
                  </a:txBody>
                  <a:tcPr/>
                </a:tc>
                <a:tc>
                  <a:txBody>
                    <a:bodyPr/>
                    <a:lstStyle/>
                    <a:p>
                      <a:pPr algn="ctr"/>
                      <a:r>
                        <a:rPr lang="en-US" dirty="0"/>
                        <a:t>Forgive Self,</a:t>
                      </a:r>
                      <a:r>
                        <a:rPr lang="en-US" baseline="0" dirty="0"/>
                        <a:t> Gratitude Practice</a:t>
                      </a:r>
                    </a:p>
                    <a:p>
                      <a:pPr algn="ctr"/>
                      <a:r>
                        <a:rPr lang="en-US" baseline="0" dirty="0"/>
                        <a:t>Engage in Healthy Behaviors Today</a:t>
                      </a:r>
                    </a:p>
                    <a:p>
                      <a:pPr algn="ctr"/>
                      <a:r>
                        <a:rPr lang="en-US" baseline="0" dirty="0"/>
                        <a:t>Healthy Coping Skills Training</a:t>
                      </a:r>
                      <a:endParaRPr lang="en-US" dirty="0"/>
                    </a:p>
                  </a:txBody>
                  <a:tcPr/>
                </a:tc>
                <a:extLst>
                  <a:ext uri="{0D108BD9-81ED-4DB2-BD59-A6C34878D82A}">
                    <a16:rowId xmlns:a16="http://schemas.microsoft.com/office/drawing/2014/main" val="10003"/>
                  </a:ext>
                </a:extLst>
              </a:tr>
              <a:tr h="370840">
                <a:tc>
                  <a:txBody>
                    <a:bodyPr/>
                    <a:lstStyle/>
                    <a:p>
                      <a:pPr algn="ctr"/>
                      <a:r>
                        <a:rPr lang="en-US" u="sng" dirty="0"/>
                        <a:t>Relationship with Higher Power</a:t>
                      </a:r>
                    </a:p>
                    <a:p>
                      <a:pPr algn="ctr"/>
                      <a:r>
                        <a:rPr lang="en-US" u="none" dirty="0"/>
                        <a:t>Lack</a:t>
                      </a:r>
                      <a:r>
                        <a:rPr lang="en-US" u="none" baseline="0" dirty="0"/>
                        <a:t> of Connection with Personal Values,</a:t>
                      </a:r>
                    </a:p>
                    <a:p>
                      <a:pPr algn="ctr"/>
                      <a:r>
                        <a:rPr lang="en-US" u="none" baseline="0" dirty="0"/>
                        <a:t>Anger/Shame with God</a:t>
                      </a:r>
                      <a:endParaRPr lang="en-US" u="none" dirty="0"/>
                    </a:p>
                  </a:txBody>
                  <a:tcPr/>
                </a:tc>
                <a:tc>
                  <a:txBody>
                    <a:bodyPr/>
                    <a:lstStyle/>
                    <a:p>
                      <a:pPr algn="ctr"/>
                      <a:r>
                        <a:rPr lang="en-US" dirty="0"/>
                        <a:t>Define Values, </a:t>
                      </a:r>
                    </a:p>
                    <a:p>
                      <a:pPr algn="ctr"/>
                      <a:r>
                        <a:rPr lang="en-US" dirty="0"/>
                        <a:t>Live by Personal Values</a:t>
                      </a:r>
                    </a:p>
                    <a:p>
                      <a:pPr algn="ctr"/>
                      <a:r>
                        <a:rPr lang="en-US" dirty="0"/>
                        <a:t>Pray, Meditate, </a:t>
                      </a:r>
                    </a:p>
                    <a:p>
                      <a:pPr algn="ctr"/>
                      <a:r>
                        <a:rPr lang="en-US" dirty="0"/>
                        <a:t>Other Spiritual</a:t>
                      </a:r>
                      <a:r>
                        <a:rPr lang="en-US" baseline="0" dirty="0"/>
                        <a:t> Practice</a:t>
                      </a:r>
                      <a:endParaRPr lang="en-US" dirty="0"/>
                    </a:p>
                  </a:txBody>
                  <a:tcPr/>
                </a:tc>
                <a:extLst>
                  <a:ext uri="{0D108BD9-81ED-4DB2-BD59-A6C34878D82A}">
                    <a16:rowId xmlns:a16="http://schemas.microsoft.com/office/drawing/2014/main" val="10004"/>
                  </a:ext>
                </a:extLst>
              </a:tr>
            </a:tbl>
          </a:graphicData>
        </a:graphic>
      </p:graphicFrame>
      <p:sp>
        <p:nvSpPr>
          <p:cNvPr id="3" name="Slide Number Placeholder 2"/>
          <p:cNvSpPr>
            <a:spLocks noGrp="1"/>
          </p:cNvSpPr>
          <p:nvPr>
            <p:ph type="sldNum" sz="quarter" idx="12"/>
          </p:nvPr>
        </p:nvSpPr>
        <p:spPr/>
        <p:txBody>
          <a:bodyPr/>
          <a:lstStyle/>
          <a:p>
            <a:pPr>
              <a:defRPr/>
            </a:pPr>
            <a:fld id="{07E6C702-0018-4AC6-BB0C-F5DD700FF61D}" type="slidenum">
              <a:rPr lang="en-US" smtClean="0">
                <a:solidFill>
                  <a:srgbClr val="000000"/>
                </a:solidFill>
              </a:rPr>
              <a:pPr>
                <a:defRPr/>
              </a:pPr>
              <a:t>3</a:t>
            </a:fld>
            <a:endParaRPr lang="en-US">
              <a:solidFill>
                <a:srgbClr val="000000"/>
              </a:solidFill>
            </a:endParaRPr>
          </a:p>
        </p:txBody>
      </p:sp>
      <p:sp>
        <p:nvSpPr>
          <p:cNvPr id="4" name="Title 3"/>
          <p:cNvSpPr>
            <a:spLocks noGrp="1"/>
          </p:cNvSpPr>
          <p:nvPr>
            <p:ph type="title"/>
          </p:nvPr>
        </p:nvSpPr>
        <p:spPr/>
        <p:txBody>
          <a:bodyPr/>
          <a:lstStyle/>
          <a:p>
            <a:r>
              <a:rPr lang="en-US" dirty="0"/>
              <a:t>Why does one become addicted?</a:t>
            </a:r>
          </a:p>
        </p:txBody>
      </p:sp>
    </p:spTree>
    <p:extLst>
      <p:ext uri="{BB962C8B-B14F-4D97-AF65-F5344CB8AC3E}">
        <p14:creationId xmlns:p14="http://schemas.microsoft.com/office/powerpoint/2010/main" val="3652440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z="4000" dirty="0">
                <a:solidFill>
                  <a:schemeClr val="bg1"/>
                </a:solidFill>
              </a:rPr>
              <a:t>Medication compliance</a:t>
            </a:r>
          </a:p>
        </p:txBody>
      </p:sp>
      <p:pic>
        <p:nvPicPr>
          <p:cNvPr id="6146"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097526"/>
            <a:ext cx="7772400" cy="4998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pPr>
              <a:defRPr/>
            </a:pPr>
            <a:fld id="{E1BAC350-6CD7-4A31-97F4-B8AD109813B1}" type="slidenum">
              <a:rPr lang="en-US" smtClean="0">
                <a:solidFill>
                  <a:srgbClr val="000000"/>
                </a:solidFill>
              </a:rPr>
              <a:pPr>
                <a:defRPr/>
              </a:pPr>
              <a:t>30</a:t>
            </a:fld>
            <a:endParaRPr lang="en-US" dirty="0">
              <a:solidFill>
                <a:srgbClr val="000000"/>
              </a:solidFill>
            </a:endParaRPr>
          </a:p>
        </p:txBody>
      </p:sp>
      <p:sp>
        <p:nvSpPr>
          <p:cNvPr id="6" name="TextBox 5"/>
          <p:cNvSpPr txBox="1"/>
          <p:nvPr/>
        </p:nvSpPr>
        <p:spPr>
          <a:xfrm>
            <a:off x="6096000" y="6172200"/>
            <a:ext cx="1905000" cy="276999"/>
          </a:xfrm>
          <a:prstGeom prst="rect">
            <a:avLst/>
          </a:prstGeom>
          <a:noFill/>
        </p:spPr>
        <p:txBody>
          <a:bodyPr wrap="square" rtlCol="0">
            <a:spAutoFit/>
          </a:bodyPr>
          <a:lstStyle/>
          <a:p>
            <a:r>
              <a:rPr lang="en-US" sz="1200" dirty="0">
                <a:solidFill>
                  <a:srgbClr val="000000"/>
                </a:solidFill>
              </a:rPr>
              <a:t>Johnson et al, 2000</a:t>
            </a:r>
          </a:p>
        </p:txBody>
      </p:sp>
      <p:sp>
        <p:nvSpPr>
          <p:cNvPr id="7" name="Rectangle 6"/>
          <p:cNvSpPr/>
          <p:nvPr/>
        </p:nvSpPr>
        <p:spPr>
          <a:xfrm>
            <a:off x="2895600" y="3733800"/>
            <a:ext cx="1447800" cy="304800"/>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4624251" y="3733800"/>
            <a:ext cx="1447800" cy="304800"/>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6324600" y="3735977"/>
            <a:ext cx="1447800" cy="304800"/>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423947492"/>
      </p:ext>
    </p:extLst>
  </p:cSld>
  <p:clrMapOvr>
    <a:masterClrMapping/>
  </p:clrMapOvr>
  <p:transition>
    <p:cover dir="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228600"/>
            <a:ext cx="7772400" cy="990600"/>
          </a:xfrm>
        </p:spPr>
        <p:txBody>
          <a:bodyPr anchor="ctr">
            <a:normAutofit fontScale="90000"/>
          </a:bodyPr>
          <a:lstStyle/>
          <a:p>
            <a:pPr fontAlgn="auto">
              <a:spcAft>
                <a:spcPts val="0"/>
              </a:spcAft>
              <a:defRPr/>
            </a:pPr>
            <a:r>
              <a:rPr lang="en-US" dirty="0" err="1">
                <a:solidFill>
                  <a:schemeClr val="bg1"/>
                </a:solidFill>
              </a:rPr>
              <a:t>Buprenorphine</a:t>
            </a:r>
            <a:r>
              <a:rPr lang="en-US" dirty="0">
                <a:solidFill>
                  <a:schemeClr val="bg1"/>
                </a:solidFill>
              </a:rPr>
              <a:t> in Pennsylvania</a:t>
            </a:r>
          </a:p>
        </p:txBody>
      </p:sp>
      <p:sp>
        <p:nvSpPr>
          <p:cNvPr id="10243" name="Content Placeholder 2"/>
          <p:cNvSpPr>
            <a:spLocks noGrp="1"/>
          </p:cNvSpPr>
          <p:nvPr>
            <p:ph idx="1"/>
          </p:nvPr>
        </p:nvSpPr>
        <p:spPr>
          <a:xfrm>
            <a:off x="381000" y="1371600"/>
            <a:ext cx="8458200" cy="4800600"/>
          </a:xfrm>
        </p:spPr>
        <p:txBody>
          <a:bodyPr anchor="ctr">
            <a:normAutofit/>
          </a:bodyPr>
          <a:lstStyle/>
          <a:p>
            <a:r>
              <a:rPr lang="en-US" dirty="0"/>
              <a:t>A 2015 review of Medicaid claims revealed:  </a:t>
            </a:r>
          </a:p>
          <a:p>
            <a:pPr lvl="1"/>
            <a:r>
              <a:rPr lang="en-US" dirty="0"/>
              <a:t>Only 60.1% of enrollees with </a:t>
            </a:r>
            <a:r>
              <a:rPr lang="en-US" dirty="0" err="1"/>
              <a:t>buprenorphine</a:t>
            </a:r>
            <a:r>
              <a:rPr lang="en-US" dirty="0"/>
              <a:t> use received at least one urine drug screen,</a:t>
            </a:r>
          </a:p>
          <a:p>
            <a:pPr lvl="1"/>
            <a:r>
              <a:rPr lang="en-US" dirty="0"/>
              <a:t>Only 41.0% had behavioral health counseling services, </a:t>
            </a:r>
          </a:p>
          <a:p>
            <a:pPr lvl="1"/>
            <a:r>
              <a:rPr lang="en-US" dirty="0"/>
              <a:t>34.7% had other </a:t>
            </a:r>
            <a:r>
              <a:rPr lang="en-US" dirty="0" err="1"/>
              <a:t>opioid</a:t>
            </a:r>
            <a:r>
              <a:rPr lang="en-US" dirty="0"/>
              <a:t> claims,</a:t>
            </a:r>
          </a:p>
          <a:p>
            <a:pPr lvl="1"/>
            <a:r>
              <a:rPr lang="en-US" dirty="0"/>
              <a:t>38.0% had other benzodiazepine claims</a:t>
            </a:r>
          </a:p>
        </p:txBody>
      </p:sp>
    </p:spTree>
    <p:extLst>
      <p:ext uri="{BB962C8B-B14F-4D97-AF65-F5344CB8AC3E}">
        <p14:creationId xmlns:p14="http://schemas.microsoft.com/office/powerpoint/2010/main" val="2851968174"/>
      </p:ext>
    </p:extLst>
  </p:cSld>
  <p:clrMapOvr>
    <a:masterClrMapping/>
  </p:clrMapOvr>
  <p:transition>
    <p:cover dir="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228600"/>
            <a:ext cx="7772400" cy="990600"/>
          </a:xfrm>
        </p:spPr>
        <p:txBody>
          <a:bodyPr anchor="ctr">
            <a:normAutofit/>
          </a:bodyPr>
          <a:lstStyle/>
          <a:p>
            <a:pPr fontAlgn="auto">
              <a:spcAft>
                <a:spcPts val="0"/>
              </a:spcAft>
              <a:defRPr/>
            </a:pPr>
            <a:r>
              <a:rPr lang="en-US" dirty="0">
                <a:solidFill>
                  <a:schemeClr val="bg1"/>
                </a:solidFill>
              </a:rPr>
              <a:t>Action Steps</a:t>
            </a:r>
          </a:p>
        </p:txBody>
      </p:sp>
      <p:sp>
        <p:nvSpPr>
          <p:cNvPr id="10243" name="Content Placeholder 2"/>
          <p:cNvSpPr>
            <a:spLocks noGrp="1"/>
          </p:cNvSpPr>
          <p:nvPr>
            <p:ph idx="1"/>
          </p:nvPr>
        </p:nvSpPr>
        <p:spPr>
          <a:xfrm>
            <a:off x="381000" y="1371600"/>
            <a:ext cx="8458200" cy="4800600"/>
          </a:xfrm>
        </p:spPr>
        <p:txBody>
          <a:bodyPr anchor="ctr">
            <a:normAutofit fontScale="55000" lnSpcReduction="20000"/>
          </a:bodyPr>
          <a:lstStyle/>
          <a:p>
            <a:pPr marL="685800" indent="-685800">
              <a:buFont typeface="Arial" pitchFamily="34" charset="0"/>
              <a:buChar char="•"/>
              <a:defRPr/>
            </a:pPr>
            <a:r>
              <a:rPr lang="en-US" dirty="0"/>
              <a:t>Client Presents</a:t>
            </a:r>
          </a:p>
          <a:p>
            <a:pPr marL="685800" indent="-685800">
              <a:buFont typeface="Arial" pitchFamily="34" charset="0"/>
              <a:buChar char="•"/>
              <a:defRPr/>
            </a:pPr>
            <a:r>
              <a:rPr lang="en-US" dirty="0"/>
              <a:t>Screen for SUD </a:t>
            </a:r>
          </a:p>
          <a:p>
            <a:pPr marL="2857500" lvl="5" indent="-685800">
              <a:buFont typeface="Wingdings" pitchFamily="2" charset="2"/>
              <a:buChar char="Ø"/>
              <a:defRPr/>
            </a:pPr>
            <a:r>
              <a:rPr lang="en-US" dirty="0"/>
              <a:t>May be initiated by embedded staff or collaborations  (</a:t>
            </a:r>
            <a:r>
              <a:rPr lang="en-US" dirty="0" err="1"/>
              <a:t>eg</a:t>
            </a:r>
            <a:r>
              <a:rPr lang="en-US" dirty="0"/>
              <a:t>. nurse, peer specialists, collaborations with SUD treatment providers etc.)</a:t>
            </a:r>
          </a:p>
          <a:p>
            <a:pPr marL="1943100" lvl="3" indent="-685800">
              <a:buFont typeface="Courier New" pitchFamily="49" charset="0"/>
              <a:buChar char="o"/>
              <a:defRPr/>
            </a:pPr>
            <a:r>
              <a:rPr lang="en-US" dirty="0"/>
              <a:t>Based on positive screening results, provide intervention or referral to treatment</a:t>
            </a:r>
          </a:p>
          <a:p>
            <a:pPr marL="2857500" lvl="5" indent="-685800">
              <a:buFont typeface="Wingdings" pitchFamily="2" charset="2"/>
              <a:buChar char="Ø"/>
              <a:defRPr/>
            </a:pPr>
            <a:r>
              <a:rPr lang="en-US" dirty="0"/>
              <a:t>Use motivational enhancement language to engage</a:t>
            </a:r>
          </a:p>
          <a:p>
            <a:pPr marL="685800" indent="-685800">
              <a:buFont typeface="Arial" pitchFamily="34" charset="0"/>
              <a:buChar char="•"/>
              <a:defRPr/>
            </a:pPr>
            <a:r>
              <a:rPr lang="en-US" dirty="0"/>
              <a:t>Screen for medication interactions</a:t>
            </a:r>
          </a:p>
          <a:p>
            <a:pPr marL="1943100" lvl="3" indent="-685800">
              <a:buFont typeface="Courier New" pitchFamily="49" charset="0"/>
              <a:buChar char="o"/>
              <a:defRPr/>
            </a:pPr>
            <a:r>
              <a:rPr lang="en-US" dirty="0"/>
              <a:t>Check PDMP</a:t>
            </a:r>
          </a:p>
          <a:p>
            <a:pPr marL="685800" indent="-685800">
              <a:buFont typeface="Arial" pitchFamily="34" charset="0"/>
              <a:buChar char="•"/>
              <a:defRPr/>
            </a:pPr>
            <a:r>
              <a:rPr lang="en-US" dirty="0" err="1"/>
              <a:t>Followup</a:t>
            </a:r>
            <a:r>
              <a:rPr lang="en-US" dirty="0"/>
              <a:t> care</a:t>
            </a:r>
          </a:p>
          <a:p>
            <a:pPr marL="1943100" lvl="3" indent="-685800">
              <a:buFont typeface="Courier New" pitchFamily="49" charset="0"/>
              <a:buChar char="o"/>
              <a:defRPr/>
            </a:pPr>
            <a:r>
              <a:rPr lang="en-US" dirty="0"/>
              <a:t>Use warm handoff  and referrals to appropriate care: </a:t>
            </a:r>
          </a:p>
          <a:p>
            <a:pPr marL="2400300" lvl="4" indent="-685800">
              <a:buFont typeface="Courier New" pitchFamily="49" charset="0"/>
              <a:buChar char="o"/>
              <a:defRPr/>
            </a:pPr>
            <a:r>
              <a:rPr lang="en-US" dirty="0"/>
              <a:t>Assessment for level of care and specialty service</a:t>
            </a:r>
          </a:p>
          <a:p>
            <a:pPr marL="1943100" lvl="3" indent="-685800">
              <a:buFont typeface="Courier New" pitchFamily="49" charset="0"/>
              <a:buChar char="o"/>
              <a:defRPr/>
            </a:pPr>
            <a:r>
              <a:rPr lang="en-US" dirty="0"/>
              <a:t>Where appropriate, co-prescribe </a:t>
            </a:r>
            <a:r>
              <a:rPr lang="en-US" dirty="0" err="1"/>
              <a:t>naloxone</a:t>
            </a:r>
            <a:endParaRPr lang="en-US" dirty="0"/>
          </a:p>
          <a:p>
            <a:pPr marL="1943100" lvl="3" indent="-685800">
              <a:buFont typeface="Courier New" pitchFamily="49" charset="0"/>
              <a:buChar char="o"/>
              <a:defRPr/>
            </a:pPr>
            <a:r>
              <a:rPr lang="en-US" dirty="0"/>
              <a:t>Provide information on safe medication storage and disposal</a:t>
            </a:r>
          </a:p>
          <a:p>
            <a:pPr marL="1943100" lvl="3" indent="-685800">
              <a:buFont typeface="Courier New" pitchFamily="49" charset="0"/>
              <a:buChar char="o"/>
              <a:defRPr/>
            </a:pPr>
            <a:endParaRPr lang="en-US" dirty="0"/>
          </a:p>
          <a:p>
            <a:pPr marL="1943100" lvl="3" indent="-685800">
              <a:buFont typeface="Courier New" pitchFamily="49" charset="0"/>
              <a:buChar char="o"/>
              <a:defRPr/>
            </a:pPr>
            <a:endParaRPr lang="en-US" dirty="0"/>
          </a:p>
          <a:p>
            <a:pPr marL="685800" indent="-685800">
              <a:defRPr/>
            </a:pPr>
            <a:r>
              <a:rPr lang="en-US" dirty="0"/>
              <a:t>For difficult cases/ cases not responding to treatment as expected, check for SUD.</a:t>
            </a:r>
          </a:p>
          <a:p>
            <a:pPr marL="685800" indent="-685800">
              <a:defRPr/>
            </a:pPr>
            <a:r>
              <a:rPr lang="en-US" dirty="0"/>
              <a:t>For patients at risk of addiction use caution with all potentially addictive medications (consider opiates, stimulants, benzodiazepines etc.).  Consider alternatives. Consider safety of dosage practices.</a:t>
            </a:r>
          </a:p>
          <a:p>
            <a:pPr marL="1085850" lvl="1" indent="-685800">
              <a:buFont typeface="Arial" pitchFamily="34" charset="0"/>
              <a:buChar char="•"/>
              <a:defRPr/>
            </a:pPr>
            <a:endParaRPr lang="en-US" dirty="0"/>
          </a:p>
        </p:txBody>
      </p:sp>
    </p:spTree>
    <p:extLst>
      <p:ext uri="{BB962C8B-B14F-4D97-AF65-F5344CB8AC3E}">
        <p14:creationId xmlns:p14="http://schemas.microsoft.com/office/powerpoint/2010/main" val="2851968174"/>
      </p:ext>
    </p:extLst>
  </p:cSld>
  <p:clrMapOvr>
    <a:masterClrMapping/>
  </p:clrMapOvr>
  <p:transition>
    <p:cover dir="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152400"/>
            <a:ext cx="8229600" cy="1143000"/>
          </a:xfrm>
        </p:spPr>
        <p:txBody>
          <a:bodyPr/>
          <a:lstStyle/>
          <a:p>
            <a:pPr algn="ctr"/>
            <a:r>
              <a:rPr lang="en-US" sz="3600" dirty="0">
                <a:solidFill>
                  <a:schemeClr val="bg1"/>
                </a:solidFill>
              </a:rPr>
              <a:t>Contact Information</a:t>
            </a:r>
          </a:p>
        </p:txBody>
      </p:sp>
      <p:sp>
        <p:nvSpPr>
          <p:cNvPr id="55299" name="Content Placeholder 2"/>
          <p:cNvSpPr>
            <a:spLocks noGrp="1"/>
          </p:cNvSpPr>
          <p:nvPr>
            <p:ph idx="1"/>
          </p:nvPr>
        </p:nvSpPr>
        <p:spPr/>
        <p:txBody>
          <a:bodyPr/>
          <a:lstStyle/>
          <a:p>
            <a:pPr algn="ctr">
              <a:buFont typeface="Wingdings" pitchFamily="2" charset="2"/>
              <a:buNone/>
            </a:pPr>
            <a:endParaRPr lang="en-US" sz="3200" dirty="0"/>
          </a:p>
          <a:p>
            <a:pPr algn="ctr">
              <a:buFont typeface="Wingdings" pitchFamily="2" charset="2"/>
              <a:buNone/>
            </a:pPr>
            <a:r>
              <a:rPr lang="en-US" sz="3200" dirty="0"/>
              <a:t>Ken Martz, </a:t>
            </a:r>
            <a:r>
              <a:rPr lang="en-US" sz="3200" dirty="0" err="1"/>
              <a:t>Psy.D</a:t>
            </a:r>
            <a:r>
              <a:rPr lang="en-US" sz="3200" dirty="0"/>
              <a:t>. CAS</a:t>
            </a:r>
          </a:p>
          <a:p>
            <a:pPr algn="ctr">
              <a:buFont typeface="Wingdings" pitchFamily="2" charset="2"/>
              <a:buNone/>
            </a:pPr>
            <a:r>
              <a:rPr lang="en-US" sz="2000" dirty="0"/>
              <a:t>Special Assistant to the Secretary</a:t>
            </a:r>
          </a:p>
          <a:p>
            <a:pPr algn="ctr">
              <a:buFont typeface="Wingdings" pitchFamily="2" charset="2"/>
              <a:buNone/>
            </a:pPr>
            <a:r>
              <a:rPr lang="en-US" sz="2000" dirty="0"/>
              <a:t>Pennsylvania Department of Drug and Alcohol Programs</a:t>
            </a:r>
          </a:p>
          <a:p>
            <a:pPr>
              <a:buFont typeface="Wingdings" pitchFamily="2" charset="2"/>
              <a:buNone/>
            </a:pPr>
            <a:endParaRPr lang="en-US" dirty="0">
              <a:hlinkClick r:id="rId3"/>
            </a:endParaRPr>
          </a:p>
          <a:p>
            <a:pPr>
              <a:buFont typeface="Wingdings" pitchFamily="2" charset="2"/>
              <a:buNone/>
            </a:pPr>
            <a:r>
              <a:rPr lang="en-US" sz="2400" dirty="0"/>
              <a:t>02 Kline Village </a:t>
            </a:r>
          </a:p>
          <a:p>
            <a:pPr>
              <a:buFont typeface="Wingdings" pitchFamily="2" charset="2"/>
              <a:buNone/>
            </a:pPr>
            <a:r>
              <a:rPr lang="en-US" sz="2400" dirty="0"/>
              <a:t>Harrisburg, PA 17104</a:t>
            </a:r>
            <a:endParaRPr lang="en-US" sz="2400" dirty="0">
              <a:hlinkClick r:id=""/>
            </a:endParaRPr>
          </a:p>
          <a:p>
            <a:pPr>
              <a:buFont typeface="Wingdings" pitchFamily="2" charset="2"/>
              <a:buNone/>
            </a:pPr>
            <a:r>
              <a:rPr lang="en-US" sz="2400" dirty="0">
                <a:hlinkClick r:id=""/>
              </a:rPr>
              <a:t>KeMartz@pa.gov</a:t>
            </a:r>
            <a:endParaRPr lang="en-US" sz="2400" dirty="0"/>
          </a:p>
          <a:p>
            <a:pPr>
              <a:buFont typeface="Wingdings" pitchFamily="2" charset="2"/>
              <a:buNone/>
            </a:pPr>
            <a:r>
              <a:rPr lang="en-US" sz="2400" dirty="0"/>
              <a:t>(717)783-8200</a:t>
            </a:r>
          </a:p>
          <a:p>
            <a:pPr>
              <a:buFont typeface="Wingdings" pitchFamily="2" charset="2"/>
              <a:buNone/>
            </a:pPr>
            <a:endParaRPr lang="en-US" sz="2400" dirty="0"/>
          </a:p>
        </p:txBody>
      </p:sp>
      <p:sp>
        <p:nvSpPr>
          <p:cNvPr id="55300" name="Slide Number Placeholder 3"/>
          <p:cNvSpPr>
            <a:spLocks noGrp="1"/>
          </p:cNvSpPr>
          <p:nvPr>
            <p:ph type="sldNum" sz="quarter" idx="12"/>
          </p:nvPr>
        </p:nvSpPr>
        <p:spPr>
          <a:noFill/>
        </p:spPr>
        <p:txBody>
          <a:bodyPr/>
          <a:lstStyle/>
          <a:p>
            <a:fld id="{940A23A6-FDC4-4523-8311-1712FAD8CE1F}" type="slidenum">
              <a:rPr lang="en-US" smtClean="0">
                <a:solidFill>
                  <a:srgbClr val="000000"/>
                </a:solidFill>
              </a:rPr>
              <a:pPr/>
              <a:t>33</a:t>
            </a:fld>
            <a:endParaRPr lang="en-US">
              <a:solidFill>
                <a:srgbClr val="000000"/>
              </a:solidFill>
            </a:endParaRPr>
          </a:p>
        </p:txBody>
      </p:sp>
    </p:spTree>
    <p:extLst>
      <p:ext uri="{BB962C8B-B14F-4D97-AF65-F5344CB8AC3E}">
        <p14:creationId xmlns:p14="http://schemas.microsoft.com/office/powerpoint/2010/main" val="759357156"/>
      </p:ext>
    </p:extLst>
  </p:cSld>
  <p:clrMapOvr>
    <a:masterClrMapping/>
  </p:clrMapOvr>
  <p:transition>
    <p:cover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01000" cy="1216025"/>
          </a:xfrm>
        </p:spPr>
        <p:txBody>
          <a:bodyPr>
            <a:normAutofit/>
          </a:bodyPr>
          <a:lstStyle/>
          <a:p>
            <a:pPr fontAlgn="auto">
              <a:spcBef>
                <a:spcPts val="0"/>
              </a:spcBef>
              <a:spcAft>
                <a:spcPts val="0"/>
              </a:spcAft>
            </a:pPr>
            <a:r>
              <a:rPr lang="en-US" sz="2400" u="sng" dirty="0">
                <a:solidFill>
                  <a:schemeClr val="bg1"/>
                </a:solidFill>
                <a:latin typeface="Constantia"/>
              </a:rPr>
              <a:t>Overview of Substance and Drug Use</a:t>
            </a:r>
          </a:p>
        </p:txBody>
      </p:sp>
      <p:sp>
        <p:nvSpPr>
          <p:cNvPr id="6" name="Rectangle 5"/>
          <p:cNvSpPr/>
          <p:nvPr/>
        </p:nvSpPr>
        <p:spPr>
          <a:xfrm>
            <a:off x="615475" y="5123625"/>
            <a:ext cx="3665537" cy="507831"/>
          </a:xfrm>
          <a:prstGeom prst="rect">
            <a:avLst/>
          </a:prstGeom>
        </p:spPr>
        <p:txBody>
          <a:bodyPr wrap="square">
            <a:spAutoFit/>
          </a:bodyPr>
          <a:lstStyle/>
          <a:p>
            <a:pPr eaLnBrk="1" fontAlgn="auto" hangingPunct="1">
              <a:spcBef>
                <a:spcPts val="0"/>
              </a:spcBef>
              <a:spcAft>
                <a:spcPts val="0"/>
              </a:spcAft>
            </a:pPr>
            <a:r>
              <a:rPr lang="en-US" sz="900" i="1" dirty="0">
                <a:solidFill>
                  <a:srgbClr val="000000"/>
                </a:solidFill>
                <a:latin typeface="Times New Roman" pitchFamily="18" charset="0"/>
                <a:cs typeface="Times New Roman" pitchFamily="18" charset="0"/>
              </a:rPr>
              <a:t>Source: </a:t>
            </a:r>
            <a:r>
              <a:rPr lang="en-US" sz="900" dirty="0">
                <a:solidFill>
                  <a:srgbClr val="000000"/>
                </a:solidFill>
                <a:latin typeface="Times New Roman" pitchFamily="18" charset="0"/>
                <a:cs typeface="Times New Roman" pitchFamily="18" charset="0"/>
              </a:rPr>
              <a:t>Substance Abuse and Mental Health Services Administration. (2009). </a:t>
            </a:r>
            <a:r>
              <a:rPr lang="en-US" sz="900" i="1" dirty="0">
                <a:solidFill>
                  <a:srgbClr val="000000"/>
                </a:solidFill>
                <a:latin typeface="Times New Roman" pitchFamily="18" charset="0"/>
                <a:cs typeface="Times New Roman" pitchFamily="18" charset="0"/>
              </a:rPr>
              <a:t>Results From the 2008 National Survey on Drug Use and Health: National Findings </a:t>
            </a:r>
            <a:r>
              <a:rPr lang="en-US" sz="900" dirty="0">
                <a:solidFill>
                  <a:srgbClr val="000000"/>
                </a:solidFill>
                <a:latin typeface="Times New Roman" pitchFamily="18" charset="0"/>
                <a:cs typeface="Times New Roman" pitchFamily="18" charset="0"/>
              </a:rPr>
              <a:t>Rockville, Maryland. </a:t>
            </a:r>
            <a:endParaRPr lang="en-US" sz="900" dirty="0">
              <a:solidFill>
                <a:prstClr val="black"/>
              </a:solidFill>
              <a:latin typeface="Times New Roman" pitchFamily="18" charset="0"/>
              <a:cs typeface="Times New Roman" pitchFamily="18" charset="0"/>
            </a:endParaRPr>
          </a:p>
        </p:txBody>
      </p:sp>
      <p:sp>
        <p:nvSpPr>
          <p:cNvPr id="7" name="Rectangle 6"/>
          <p:cNvSpPr/>
          <p:nvPr/>
        </p:nvSpPr>
        <p:spPr>
          <a:xfrm>
            <a:off x="486093" y="2100828"/>
            <a:ext cx="3323907" cy="461665"/>
          </a:xfrm>
          <a:prstGeom prst="rect">
            <a:avLst/>
          </a:prstGeom>
        </p:spPr>
        <p:txBody>
          <a:bodyPr wrap="square">
            <a:spAutoFit/>
          </a:bodyPr>
          <a:lstStyle/>
          <a:p>
            <a:pPr eaLnBrk="1" fontAlgn="auto" hangingPunct="1">
              <a:spcBef>
                <a:spcPts val="0"/>
              </a:spcBef>
              <a:spcAft>
                <a:spcPts val="0"/>
              </a:spcAft>
            </a:pPr>
            <a:r>
              <a:rPr lang="en-US" sz="1200" dirty="0">
                <a:solidFill>
                  <a:prstClr val="black"/>
                </a:solidFill>
                <a:latin typeface="Constantia"/>
              </a:rPr>
              <a:t>Past-Year Initiates for Specific Illicit Drugs Among Persons Age 12 or Older, 2008</a:t>
            </a:r>
          </a:p>
        </p:txBody>
      </p:sp>
      <p:grpSp>
        <p:nvGrpSpPr>
          <p:cNvPr id="3" name="Group 5"/>
          <p:cNvGrpSpPr>
            <a:grpSpLocks noChangeAspect="1"/>
          </p:cNvGrpSpPr>
          <p:nvPr/>
        </p:nvGrpSpPr>
        <p:grpSpPr bwMode="auto">
          <a:xfrm>
            <a:off x="304800" y="2589816"/>
            <a:ext cx="3709988" cy="2528888"/>
            <a:chOff x="192" y="864"/>
            <a:chExt cx="2337" cy="1593"/>
          </a:xfrm>
        </p:grpSpPr>
        <p:sp>
          <p:nvSpPr>
            <p:cNvPr id="9" name="AutoShape 4"/>
            <p:cNvSpPr>
              <a:spLocks noChangeAspect="1" noChangeArrowheads="1" noTextEdit="1"/>
            </p:cNvSpPr>
            <p:nvPr/>
          </p:nvSpPr>
          <p:spPr bwMode="auto">
            <a:xfrm>
              <a:off x="192" y="864"/>
              <a:ext cx="2337" cy="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prstClr val="black"/>
                </a:solidFill>
                <a:latin typeface="Constantia"/>
              </a:endParaRPr>
            </a:p>
          </p:txBody>
        </p:sp>
        <p:pic>
          <p:nvPicPr>
            <p:cNvPr id="10" name="Picture 6"/>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39000"/>
                      </a14:imgEffect>
                      <a14:imgEffect>
                        <a14:brightnessContrast bright="-12000"/>
                      </a14:imgEffect>
                    </a14:imgLayer>
                  </a14:imgProps>
                </a:ext>
                <a:ext uri="{28A0092B-C50C-407E-A947-70E740481C1C}">
                  <a14:useLocalDpi xmlns:a14="http://schemas.microsoft.com/office/drawing/2010/main" val="0"/>
                </a:ext>
              </a:extLst>
            </a:blip>
            <a:srcRect/>
            <a:stretch>
              <a:fillRect/>
            </a:stretch>
          </p:blipFill>
          <p:spPr bwMode="auto">
            <a:xfrm>
              <a:off x="192" y="864"/>
              <a:ext cx="2340" cy="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Content Placeholder 11"/>
          <p:cNvPicPr>
            <a:picLocks noGrp="1" noChangeAspect="1"/>
          </p:cNvPicPr>
          <p:nvPr>
            <p:ph sz="quarter" idx="4294967295"/>
          </p:nvPr>
        </p:nvPicPr>
        <p:blipFill>
          <a:blip r:embed="rId5" cstate="print">
            <a:extLst>
              <a:ext uri="{28A0092B-C50C-407E-A947-70E740481C1C}">
                <a14:useLocalDpi xmlns:a14="http://schemas.microsoft.com/office/drawing/2010/main" val="0"/>
              </a:ext>
            </a:extLst>
          </a:blip>
          <a:stretch>
            <a:fillRect/>
          </a:stretch>
        </p:blipFill>
        <p:spPr>
          <a:xfrm>
            <a:off x="4281012" y="2385336"/>
            <a:ext cx="4311513" cy="3246120"/>
          </a:xfrm>
          <a:prstGeom prst="rect">
            <a:avLst/>
          </a:prstGeom>
        </p:spPr>
      </p:pic>
      <p:sp>
        <p:nvSpPr>
          <p:cNvPr id="13" name="Down Arrow 12"/>
          <p:cNvSpPr/>
          <p:nvPr/>
        </p:nvSpPr>
        <p:spPr>
          <a:xfrm rot="5400000">
            <a:off x="6334860" y="3851853"/>
            <a:ext cx="203815" cy="5773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5400000">
            <a:off x="7737974" y="2472826"/>
            <a:ext cx="167665" cy="5560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410200" y="1832113"/>
            <a:ext cx="3323907" cy="461665"/>
          </a:xfrm>
          <a:prstGeom prst="rect">
            <a:avLst/>
          </a:prstGeom>
        </p:spPr>
        <p:txBody>
          <a:bodyPr wrap="square">
            <a:spAutoFit/>
          </a:bodyPr>
          <a:lstStyle/>
          <a:p>
            <a:pPr eaLnBrk="1" fontAlgn="auto" hangingPunct="1">
              <a:spcBef>
                <a:spcPts val="0"/>
              </a:spcBef>
              <a:spcAft>
                <a:spcPts val="0"/>
              </a:spcAft>
            </a:pPr>
            <a:r>
              <a:rPr lang="en-US" sz="1200" dirty="0">
                <a:solidFill>
                  <a:prstClr val="black"/>
                </a:solidFill>
                <a:latin typeface="Constantia"/>
              </a:rPr>
              <a:t>Past-Year Initiates for Specific Illicit Drugs Among Persons Age 12 or Older, 2014</a:t>
            </a:r>
          </a:p>
        </p:txBody>
      </p:sp>
    </p:spTree>
    <p:extLst>
      <p:ext uri="{BB962C8B-B14F-4D97-AF65-F5344CB8AC3E}">
        <p14:creationId xmlns:p14="http://schemas.microsoft.com/office/powerpoint/2010/main" val="3138349359"/>
      </p:ext>
    </p:extLst>
  </p:cSld>
  <p:clrMapOvr>
    <a:masterClrMapping/>
  </p:clrMapOvr>
  <p:transition>
    <p:cover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01000" cy="1216025"/>
          </a:xfrm>
        </p:spPr>
        <p:txBody>
          <a:bodyPr>
            <a:normAutofit/>
          </a:bodyPr>
          <a:lstStyle/>
          <a:p>
            <a:r>
              <a:rPr lang="en-US" sz="2400" dirty="0">
                <a:solidFill>
                  <a:schemeClr val="bg1"/>
                </a:solidFill>
              </a:rPr>
              <a:t>Available NTPs and Overdose Deaths in Pennsylvania</a:t>
            </a:r>
          </a:p>
        </p:txBody>
      </p:sp>
      <p:pic>
        <p:nvPicPr>
          <p:cNvPr id="4" name="Picture 3"/>
          <p:cNvPicPr>
            <a:picLocks noChangeAspect="1"/>
          </p:cNvPicPr>
          <p:nvPr/>
        </p:nvPicPr>
        <p:blipFill>
          <a:blip r:embed="rId3" cstate="print"/>
          <a:stretch>
            <a:fillRect/>
          </a:stretch>
        </p:blipFill>
        <p:spPr>
          <a:xfrm>
            <a:off x="4396338" y="1368425"/>
            <a:ext cx="4509918" cy="3159990"/>
          </a:xfrm>
          <a:prstGeom prst="rect">
            <a:avLst/>
          </a:prstGeom>
        </p:spPr>
      </p:pic>
      <p:pic>
        <p:nvPicPr>
          <p:cNvPr id="6" name="Content Placeholder 6"/>
          <p:cNvPicPr>
            <a:picLocks noGrp="1" noChangeAspect="1"/>
          </p:cNvPicPr>
          <p:nvPr>
            <p:ph idx="1"/>
          </p:nvPr>
        </p:nvPicPr>
        <p:blipFill>
          <a:blip r:embed="rId4" cstate="print"/>
          <a:stretch>
            <a:fillRect/>
          </a:stretch>
        </p:blipFill>
        <p:spPr>
          <a:xfrm>
            <a:off x="152400" y="1600200"/>
            <a:ext cx="4203340" cy="2666999"/>
          </a:xfrm>
          <a:prstGeom prst="rect">
            <a:avLst/>
          </a:prstGeom>
        </p:spPr>
      </p:pic>
    </p:spTree>
    <p:extLst>
      <p:ext uri="{BB962C8B-B14F-4D97-AF65-F5344CB8AC3E}">
        <p14:creationId xmlns:p14="http://schemas.microsoft.com/office/powerpoint/2010/main" val="4268140311"/>
      </p:ext>
    </p:extLst>
  </p:cSld>
  <p:clrMapOvr>
    <a:masterClrMapping/>
  </p:clrMapOvr>
  <p:transition>
    <p:cover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Naloxone and Act 139</a:t>
            </a:r>
          </a:p>
        </p:txBody>
      </p:sp>
      <p:sp>
        <p:nvSpPr>
          <p:cNvPr id="3" name="Content Placeholder 2"/>
          <p:cNvSpPr>
            <a:spLocks noGrp="1"/>
          </p:cNvSpPr>
          <p:nvPr>
            <p:ph idx="1"/>
          </p:nvPr>
        </p:nvSpPr>
        <p:spPr>
          <a:xfrm>
            <a:off x="457200" y="1219200"/>
            <a:ext cx="8229600" cy="4906963"/>
          </a:xfrm>
        </p:spPr>
        <p:txBody>
          <a:bodyPr/>
          <a:lstStyle/>
          <a:p>
            <a:r>
              <a:rPr lang="en-US" sz="1800" b="1" dirty="0"/>
              <a:t>How do I get naloxone?</a:t>
            </a:r>
          </a:p>
          <a:p>
            <a:pPr lvl="1"/>
            <a:r>
              <a:rPr lang="en-US" sz="1600" dirty="0"/>
              <a:t>Family members and friends can access this medication by obtaining a prescription from their family doctor or by using the standing order (a prescription written for the general public, rather than specifically for an individual) issued by Rachel Levine, M.D., PA Physician General.</a:t>
            </a:r>
          </a:p>
          <a:p>
            <a:pPr marL="0" indent="0">
              <a:buNone/>
            </a:pPr>
            <a:r>
              <a:rPr lang="en-US" sz="1800" dirty="0"/>
              <a:t> </a:t>
            </a:r>
          </a:p>
          <a:p>
            <a:r>
              <a:rPr lang="en-US" sz="1800" b="1" dirty="0"/>
              <a:t>What types of naloxone are available?</a:t>
            </a:r>
          </a:p>
          <a:p>
            <a:pPr lvl="1"/>
            <a:r>
              <a:rPr lang="en-US" sz="1600" dirty="0"/>
              <a:t>Nasal Spray (</a:t>
            </a:r>
            <a:r>
              <a:rPr lang="en-US" sz="1600" dirty="0" err="1"/>
              <a:t>Narcan</a:t>
            </a:r>
            <a:r>
              <a:rPr lang="en-US" sz="1600"/>
              <a:t> by Adapt </a:t>
            </a:r>
            <a:r>
              <a:rPr lang="en-US" sz="1600" dirty="0"/>
              <a:t>Pharma)</a:t>
            </a:r>
          </a:p>
          <a:p>
            <a:pPr lvl="1"/>
            <a:r>
              <a:rPr lang="en-US" sz="1600" dirty="0"/>
              <a:t>Auto Injector (</a:t>
            </a:r>
            <a:r>
              <a:rPr lang="en-US" sz="1600" dirty="0" err="1"/>
              <a:t>Evzio</a:t>
            </a:r>
            <a:r>
              <a:rPr lang="en-US" sz="1600" dirty="0"/>
              <a:t> by </a:t>
            </a:r>
            <a:r>
              <a:rPr lang="en-US" sz="1600" dirty="0" err="1"/>
              <a:t>Kaleo</a:t>
            </a:r>
            <a:r>
              <a:rPr lang="en-US" sz="1600" dirty="0"/>
              <a:t>)</a:t>
            </a:r>
            <a:endParaRPr lang="en-US" sz="2000" dirty="0"/>
          </a:p>
          <a:p>
            <a:endParaRPr lang="en-US" sz="1800" dirty="0"/>
          </a:p>
          <a:p>
            <a:r>
              <a:rPr lang="en-US" sz="1800" b="1" dirty="0"/>
              <a:t>Is additional training available?</a:t>
            </a:r>
          </a:p>
          <a:p>
            <a:pPr lvl="1"/>
            <a:r>
              <a:rPr lang="en-US" sz="1600" dirty="0"/>
              <a:t>Training is available at one of the Department of Health approved training sites </a:t>
            </a:r>
            <a:r>
              <a:rPr lang="en-US" sz="1600" dirty="0">
                <a:hlinkClick r:id="rId2"/>
              </a:rPr>
              <a:t>www.getnaloxonenow.org</a:t>
            </a:r>
            <a:r>
              <a:rPr lang="en-US" sz="1600" dirty="0"/>
              <a:t> or </a:t>
            </a:r>
            <a:r>
              <a:rPr lang="en-US" sz="1600" dirty="0">
                <a:hlinkClick r:id="rId3"/>
              </a:rPr>
              <a:t>https://www.pavtn.net/act-139-training</a:t>
            </a:r>
            <a:r>
              <a:rPr lang="en-US" sz="1600" dirty="0"/>
              <a:t>. </a:t>
            </a:r>
            <a:endParaRPr lang="en-US" sz="3600" dirty="0"/>
          </a:p>
        </p:txBody>
      </p:sp>
      <p:sp>
        <p:nvSpPr>
          <p:cNvPr id="4" name="Slide Number Placeholder 3"/>
          <p:cNvSpPr>
            <a:spLocks noGrp="1"/>
          </p:cNvSpPr>
          <p:nvPr>
            <p:ph type="sldNum" sz="quarter" idx="12"/>
          </p:nvPr>
        </p:nvSpPr>
        <p:spPr/>
        <p:txBody>
          <a:bodyPr/>
          <a:lstStyle/>
          <a:p>
            <a:pPr>
              <a:defRPr/>
            </a:pPr>
            <a:fld id="{264F2D9B-4EDE-4949-BBDE-8433B0D0323C}" type="slidenum">
              <a:rPr lang="en-US" altLang="en-US" smtClean="0"/>
              <a:pPr>
                <a:defRPr/>
              </a:pPr>
              <a:t>6</a:t>
            </a:fld>
            <a:endParaRPr lang="en-US" alt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8800" y="5096998"/>
            <a:ext cx="2476500" cy="171704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5181600"/>
            <a:ext cx="2857500" cy="1600200"/>
          </a:xfrm>
          <a:prstGeom prst="rect">
            <a:avLst/>
          </a:prstGeom>
        </p:spPr>
      </p:pic>
    </p:spTree>
    <p:extLst>
      <p:ext uri="{BB962C8B-B14F-4D97-AF65-F5344CB8AC3E}">
        <p14:creationId xmlns:p14="http://schemas.microsoft.com/office/powerpoint/2010/main" val="2922128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reeform 343"/>
          <p:cNvSpPr>
            <a:spLocks/>
          </p:cNvSpPr>
          <p:nvPr/>
        </p:nvSpPr>
        <p:spPr bwMode="auto">
          <a:xfrm>
            <a:off x="7307256" y="3851275"/>
            <a:ext cx="725488" cy="634068"/>
          </a:xfrm>
          <a:custGeom>
            <a:avLst/>
            <a:gdLst>
              <a:gd name="T0" fmla="*/ 2147483647 w 463"/>
              <a:gd name="T1" fmla="*/ 2147483647 h 390"/>
              <a:gd name="T2" fmla="*/ 2147483647 w 463"/>
              <a:gd name="T3" fmla="*/ 2147483647 h 390"/>
              <a:gd name="T4" fmla="*/ 2147483647 w 463"/>
              <a:gd name="T5" fmla="*/ 2147483647 h 390"/>
              <a:gd name="T6" fmla="*/ 2147483647 w 463"/>
              <a:gd name="T7" fmla="*/ 2147483647 h 390"/>
              <a:gd name="T8" fmla="*/ 2147483647 w 463"/>
              <a:gd name="T9" fmla="*/ 2147483647 h 390"/>
              <a:gd name="T10" fmla="*/ 2147483647 w 463"/>
              <a:gd name="T11" fmla="*/ 2147483647 h 390"/>
              <a:gd name="T12" fmla="*/ 2147483647 w 463"/>
              <a:gd name="T13" fmla="*/ 2147483647 h 390"/>
              <a:gd name="T14" fmla="*/ 2147483647 w 463"/>
              <a:gd name="T15" fmla="*/ 2147483647 h 390"/>
              <a:gd name="T16" fmla="*/ 2147483647 w 463"/>
              <a:gd name="T17" fmla="*/ 2147483647 h 390"/>
              <a:gd name="T18" fmla="*/ 2147483647 w 463"/>
              <a:gd name="T19" fmla="*/ 2147483647 h 390"/>
              <a:gd name="T20" fmla="*/ 2147483647 w 463"/>
              <a:gd name="T21" fmla="*/ 2147483647 h 390"/>
              <a:gd name="T22" fmla="*/ 2147483647 w 463"/>
              <a:gd name="T23" fmla="*/ 2147483647 h 390"/>
              <a:gd name="T24" fmla="*/ 2147483647 w 463"/>
              <a:gd name="T25" fmla="*/ 2147483647 h 390"/>
              <a:gd name="T26" fmla="*/ 2147483647 w 463"/>
              <a:gd name="T27" fmla="*/ 2147483647 h 390"/>
              <a:gd name="T28" fmla="*/ 2147483647 w 463"/>
              <a:gd name="T29" fmla="*/ 2147483647 h 390"/>
              <a:gd name="T30" fmla="*/ 2147483647 w 463"/>
              <a:gd name="T31" fmla="*/ 2147483647 h 390"/>
              <a:gd name="T32" fmla="*/ 2147483647 w 463"/>
              <a:gd name="T33" fmla="*/ 2147483647 h 390"/>
              <a:gd name="T34" fmla="*/ 2147483647 w 463"/>
              <a:gd name="T35" fmla="*/ 2147483647 h 390"/>
              <a:gd name="T36" fmla="*/ 2147483647 w 463"/>
              <a:gd name="T37" fmla="*/ 2147483647 h 390"/>
              <a:gd name="T38" fmla="*/ 2147483647 w 463"/>
              <a:gd name="T39" fmla="*/ 2147483647 h 390"/>
              <a:gd name="T40" fmla="*/ 2147483647 w 463"/>
              <a:gd name="T41" fmla="*/ 2147483647 h 390"/>
              <a:gd name="T42" fmla="*/ 2147483647 w 463"/>
              <a:gd name="T43" fmla="*/ 2147483647 h 390"/>
              <a:gd name="T44" fmla="*/ 2147483647 w 463"/>
              <a:gd name="T45" fmla="*/ 2147483647 h 390"/>
              <a:gd name="T46" fmla="*/ 0 w 463"/>
              <a:gd name="T47" fmla="*/ 2147483647 h 390"/>
              <a:gd name="T48" fmla="*/ 2147483647 w 463"/>
              <a:gd name="T49" fmla="*/ 2147483647 h 390"/>
              <a:gd name="T50" fmla="*/ 2147483647 w 463"/>
              <a:gd name="T51" fmla="*/ 2147483647 h 390"/>
              <a:gd name="T52" fmla="*/ 2147483647 w 463"/>
              <a:gd name="T53" fmla="*/ 2147483647 h 390"/>
              <a:gd name="T54" fmla="*/ 2147483647 w 463"/>
              <a:gd name="T55" fmla="*/ 2147483647 h 390"/>
              <a:gd name="T56" fmla="*/ 2147483647 w 463"/>
              <a:gd name="T57" fmla="*/ 2147483647 h 390"/>
              <a:gd name="T58" fmla="*/ 2147483647 w 463"/>
              <a:gd name="T59" fmla="*/ 2147483647 h 390"/>
              <a:gd name="T60" fmla="*/ 2147483647 w 463"/>
              <a:gd name="T61" fmla="*/ 0 h 390"/>
              <a:gd name="T62" fmla="*/ 2147483647 w 463"/>
              <a:gd name="T63" fmla="*/ 2147483647 h 3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63" h="390">
                <a:moveTo>
                  <a:pt x="463" y="84"/>
                </a:moveTo>
                <a:lnTo>
                  <a:pt x="450" y="108"/>
                </a:lnTo>
                <a:lnTo>
                  <a:pt x="431" y="108"/>
                </a:lnTo>
                <a:lnTo>
                  <a:pt x="437" y="126"/>
                </a:lnTo>
                <a:lnTo>
                  <a:pt x="431" y="150"/>
                </a:lnTo>
                <a:lnTo>
                  <a:pt x="405" y="162"/>
                </a:lnTo>
                <a:lnTo>
                  <a:pt x="373" y="162"/>
                </a:lnTo>
                <a:lnTo>
                  <a:pt x="354" y="192"/>
                </a:lnTo>
                <a:lnTo>
                  <a:pt x="354" y="222"/>
                </a:lnTo>
                <a:lnTo>
                  <a:pt x="341" y="246"/>
                </a:lnTo>
                <a:lnTo>
                  <a:pt x="366" y="264"/>
                </a:lnTo>
                <a:lnTo>
                  <a:pt x="354" y="276"/>
                </a:lnTo>
                <a:lnTo>
                  <a:pt x="354" y="330"/>
                </a:lnTo>
                <a:lnTo>
                  <a:pt x="225" y="390"/>
                </a:lnTo>
                <a:lnTo>
                  <a:pt x="180" y="348"/>
                </a:lnTo>
                <a:lnTo>
                  <a:pt x="186" y="318"/>
                </a:lnTo>
                <a:lnTo>
                  <a:pt x="206" y="318"/>
                </a:lnTo>
                <a:lnTo>
                  <a:pt x="154" y="264"/>
                </a:lnTo>
                <a:lnTo>
                  <a:pt x="103" y="276"/>
                </a:lnTo>
                <a:lnTo>
                  <a:pt x="77" y="204"/>
                </a:lnTo>
                <a:lnTo>
                  <a:pt x="64" y="204"/>
                </a:lnTo>
                <a:lnTo>
                  <a:pt x="58" y="222"/>
                </a:lnTo>
                <a:lnTo>
                  <a:pt x="19" y="204"/>
                </a:lnTo>
                <a:lnTo>
                  <a:pt x="0" y="162"/>
                </a:lnTo>
                <a:lnTo>
                  <a:pt x="116" y="138"/>
                </a:lnTo>
                <a:lnTo>
                  <a:pt x="186" y="126"/>
                </a:lnTo>
                <a:lnTo>
                  <a:pt x="276" y="84"/>
                </a:lnTo>
                <a:lnTo>
                  <a:pt x="315" y="54"/>
                </a:lnTo>
                <a:lnTo>
                  <a:pt x="315" y="42"/>
                </a:lnTo>
                <a:lnTo>
                  <a:pt x="328" y="30"/>
                </a:lnTo>
                <a:lnTo>
                  <a:pt x="405" y="0"/>
                </a:lnTo>
                <a:lnTo>
                  <a:pt x="463" y="84"/>
                </a:lnTo>
              </a:path>
            </a:pathLst>
          </a:custGeom>
          <a:solidFill>
            <a:schemeClr val="accent2">
              <a:lumMod val="20000"/>
              <a:lumOff val="80000"/>
            </a:schemeClr>
          </a:solidFill>
          <a:ln w="0">
            <a:solidFill>
              <a:srgbClr val="000000"/>
            </a:solidFill>
            <a:prstDash val="solid"/>
            <a:round/>
            <a:headEnd/>
            <a:tailEnd/>
          </a:ln>
          <a:extLst/>
        </p:spPr>
        <p:txBody>
          <a:bodyPr/>
          <a:lstStyle/>
          <a:p>
            <a:endParaRPr lang="en-US" dirty="0"/>
          </a:p>
        </p:txBody>
      </p:sp>
      <p:sp>
        <p:nvSpPr>
          <p:cNvPr id="2051" name="Freeform 345"/>
          <p:cNvSpPr>
            <a:spLocks/>
          </p:cNvSpPr>
          <p:nvPr/>
        </p:nvSpPr>
        <p:spPr bwMode="auto">
          <a:xfrm>
            <a:off x="6945313" y="4090988"/>
            <a:ext cx="776287" cy="546100"/>
          </a:xfrm>
          <a:custGeom>
            <a:avLst/>
            <a:gdLst>
              <a:gd name="T0" fmla="*/ 0 w 457"/>
              <a:gd name="T1" fmla="*/ 2147483647 h 336"/>
              <a:gd name="T2" fmla="*/ 2147483647 w 457"/>
              <a:gd name="T3" fmla="*/ 2147483647 h 336"/>
              <a:gd name="T4" fmla="*/ 2147483647 w 457"/>
              <a:gd name="T5" fmla="*/ 0 h 336"/>
              <a:gd name="T6" fmla="*/ 2147483647 w 457"/>
              <a:gd name="T7" fmla="*/ 0 h 336"/>
              <a:gd name="T8" fmla="*/ 2147483647 w 457"/>
              <a:gd name="T9" fmla="*/ 2147483647 h 336"/>
              <a:gd name="T10" fmla="*/ 2147483647 w 457"/>
              <a:gd name="T11" fmla="*/ 2147483647 h 336"/>
              <a:gd name="T12" fmla="*/ 2147483647 w 457"/>
              <a:gd name="T13" fmla="*/ 2147483647 h 336"/>
              <a:gd name="T14" fmla="*/ 2147483647 w 457"/>
              <a:gd name="T15" fmla="*/ 2147483647 h 336"/>
              <a:gd name="T16" fmla="*/ 2147483647 w 457"/>
              <a:gd name="T17" fmla="*/ 2147483647 h 336"/>
              <a:gd name="T18" fmla="*/ 2147483647 w 457"/>
              <a:gd name="T19" fmla="*/ 2147483647 h 336"/>
              <a:gd name="T20" fmla="*/ 2147483647 w 457"/>
              <a:gd name="T21" fmla="*/ 2147483647 h 336"/>
              <a:gd name="T22" fmla="*/ 2147483647 w 457"/>
              <a:gd name="T23" fmla="*/ 2147483647 h 336"/>
              <a:gd name="T24" fmla="*/ 2147483647 w 457"/>
              <a:gd name="T25" fmla="*/ 2147483647 h 336"/>
              <a:gd name="T26" fmla="*/ 2147483647 w 457"/>
              <a:gd name="T27" fmla="*/ 2147483647 h 336"/>
              <a:gd name="T28" fmla="*/ 2147483647 w 457"/>
              <a:gd name="T29" fmla="*/ 2147483647 h 336"/>
              <a:gd name="T30" fmla="*/ 2147483647 w 457"/>
              <a:gd name="T31" fmla="*/ 2147483647 h 336"/>
              <a:gd name="T32" fmla="*/ 2147483647 w 457"/>
              <a:gd name="T33" fmla="*/ 2147483647 h 336"/>
              <a:gd name="T34" fmla="*/ 0 w 457"/>
              <a:gd name="T35" fmla="*/ 2147483647 h 3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7" h="336">
                <a:moveTo>
                  <a:pt x="0" y="102"/>
                </a:moveTo>
                <a:lnTo>
                  <a:pt x="110" y="42"/>
                </a:lnTo>
                <a:lnTo>
                  <a:pt x="174" y="0"/>
                </a:lnTo>
                <a:lnTo>
                  <a:pt x="232" y="0"/>
                </a:lnTo>
                <a:lnTo>
                  <a:pt x="251" y="42"/>
                </a:lnTo>
                <a:lnTo>
                  <a:pt x="290" y="60"/>
                </a:lnTo>
                <a:lnTo>
                  <a:pt x="296" y="42"/>
                </a:lnTo>
                <a:lnTo>
                  <a:pt x="309" y="42"/>
                </a:lnTo>
                <a:lnTo>
                  <a:pt x="335" y="114"/>
                </a:lnTo>
                <a:lnTo>
                  <a:pt x="386" y="102"/>
                </a:lnTo>
                <a:lnTo>
                  <a:pt x="438" y="156"/>
                </a:lnTo>
                <a:lnTo>
                  <a:pt x="418" y="156"/>
                </a:lnTo>
                <a:lnTo>
                  <a:pt x="412" y="186"/>
                </a:lnTo>
                <a:lnTo>
                  <a:pt x="457" y="228"/>
                </a:lnTo>
                <a:lnTo>
                  <a:pt x="399" y="282"/>
                </a:lnTo>
                <a:lnTo>
                  <a:pt x="335" y="336"/>
                </a:lnTo>
                <a:lnTo>
                  <a:pt x="296" y="312"/>
                </a:lnTo>
                <a:lnTo>
                  <a:pt x="0" y="102"/>
                </a:lnTo>
              </a:path>
            </a:pathLst>
          </a:custGeom>
          <a:solidFill>
            <a:schemeClr val="accent6">
              <a:lumMod val="20000"/>
              <a:lumOff val="80000"/>
            </a:schemeClr>
          </a:solidFill>
          <a:ln w="0">
            <a:solidFill>
              <a:srgbClr val="000000"/>
            </a:solidFill>
            <a:prstDash val="solid"/>
            <a:round/>
            <a:headEnd/>
            <a:tailEnd/>
          </a:ln>
          <a:extLst/>
        </p:spPr>
        <p:txBody>
          <a:bodyPr/>
          <a:lstStyle/>
          <a:p>
            <a:endParaRPr lang="en-US" dirty="0"/>
          </a:p>
        </p:txBody>
      </p:sp>
      <p:sp>
        <p:nvSpPr>
          <p:cNvPr id="2052" name="Freeform 353"/>
          <p:cNvSpPr>
            <a:spLocks/>
          </p:cNvSpPr>
          <p:nvPr/>
        </p:nvSpPr>
        <p:spPr bwMode="auto">
          <a:xfrm>
            <a:off x="5299075" y="4922838"/>
            <a:ext cx="1189532" cy="752475"/>
          </a:xfrm>
          <a:custGeom>
            <a:avLst/>
            <a:gdLst>
              <a:gd name="T0" fmla="*/ 2147483647 w 746"/>
              <a:gd name="T1" fmla="*/ 2147483647 h 474"/>
              <a:gd name="T2" fmla="*/ 2147483647 w 746"/>
              <a:gd name="T3" fmla="*/ 2147483647 h 474"/>
              <a:gd name="T4" fmla="*/ 2147483647 w 746"/>
              <a:gd name="T5" fmla="*/ 2147483647 h 474"/>
              <a:gd name="T6" fmla="*/ 2147483647 w 746"/>
              <a:gd name="T7" fmla="*/ 2147483647 h 474"/>
              <a:gd name="T8" fmla="*/ 2147483647 w 746"/>
              <a:gd name="T9" fmla="*/ 2147483647 h 474"/>
              <a:gd name="T10" fmla="*/ 2147483647 w 746"/>
              <a:gd name="T11" fmla="*/ 2147483647 h 474"/>
              <a:gd name="T12" fmla="*/ 2147483647 w 746"/>
              <a:gd name="T13" fmla="*/ 2147483647 h 474"/>
              <a:gd name="T14" fmla="*/ 2147483647 w 746"/>
              <a:gd name="T15" fmla="*/ 2147483647 h 474"/>
              <a:gd name="T16" fmla="*/ 2147483647 w 746"/>
              <a:gd name="T17" fmla="*/ 2147483647 h 474"/>
              <a:gd name="T18" fmla="*/ 0 w 746"/>
              <a:gd name="T19" fmla="*/ 2147483647 h 474"/>
              <a:gd name="T20" fmla="*/ 2147483647 w 746"/>
              <a:gd name="T21" fmla="*/ 2147483647 h 474"/>
              <a:gd name="T22" fmla="*/ 2147483647 w 746"/>
              <a:gd name="T23" fmla="*/ 2147483647 h 474"/>
              <a:gd name="T24" fmla="*/ 2147483647 w 746"/>
              <a:gd name="T25" fmla="*/ 2147483647 h 474"/>
              <a:gd name="T26" fmla="*/ 2147483647 w 746"/>
              <a:gd name="T27" fmla="*/ 2147483647 h 474"/>
              <a:gd name="T28" fmla="*/ 2147483647 w 746"/>
              <a:gd name="T29" fmla="*/ 2147483647 h 474"/>
              <a:gd name="T30" fmla="*/ 2147483647 w 746"/>
              <a:gd name="T31" fmla="*/ 2147483647 h 474"/>
              <a:gd name="T32" fmla="*/ 2147483647 w 746"/>
              <a:gd name="T33" fmla="*/ 2147483647 h 474"/>
              <a:gd name="T34" fmla="*/ 2147483647 w 746"/>
              <a:gd name="T35" fmla="*/ 2147483647 h 474"/>
              <a:gd name="T36" fmla="*/ 2147483647 w 746"/>
              <a:gd name="T37" fmla="*/ 2147483647 h 474"/>
              <a:gd name="T38" fmla="*/ 2147483647 w 746"/>
              <a:gd name="T39" fmla="*/ 0 h 474"/>
              <a:gd name="T40" fmla="*/ 2147483647 w 746"/>
              <a:gd name="T41" fmla="*/ 2147483647 h 474"/>
              <a:gd name="T42" fmla="*/ 2147483647 w 746"/>
              <a:gd name="T43" fmla="*/ 0 h 474"/>
              <a:gd name="T44" fmla="*/ 2147483647 w 746"/>
              <a:gd name="T45" fmla="*/ 2147483647 h 474"/>
              <a:gd name="T46" fmla="*/ 2147483647 w 746"/>
              <a:gd name="T47" fmla="*/ 2147483647 h 474"/>
              <a:gd name="T48" fmla="*/ 2147483647 w 746"/>
              <a:gd name="T49" fmla="*/ 2147483647 h 474"/>
              <a:gd name="T50" fmla="*/ 2147483647 w 746"/>
              <a:gd name="T51" fmla="*/ 2147483647 h 474"/>
              <a:gd name="T52" fmla="*/ 2147483647 w 746"/>
              <a:gd name="T53" fmla="*/ 2147483647 h 474"/>
              <a:gd name="T54" fmla="*/ 2147483647 w 746"/>
              <a:gd name="T55" fmla="*/ 2147483647 h 474"/>
              <a:gd name="T56" fmla="*/ 2147483647 w 746"/>
              <a:gd name="T57" fmla="*/ 2147483647 h 474"/>
              <a:gd name="T58" fmla="*/ 2147483647 w 746"/>
              <a:gd name="T59" fmla="*/ 2147483647 h 474"/>
              <a:gd name="T60" fmla="*/ 2147483647 w 746"/>
              <a:gd name="T61" fmla="*/ 2147483647 h 474"/>
              <a:gd name="T62" fmla="*/ 2147483647 w 746"/>
              <a:gd name="T63" fmla="*/ 2147483647 h 474"/>
              <a:gd name="T64" fmla="*/ 2147483647 w 746"/>
              <a:gd name="T65" fmla="*/ 2147483647 h 474"/>
              <a:gd name="T66" fmla="*/ 2147483647 w 746"/>
              <a:gd name="T67" fmla="*/ 2147483647 h 4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46" h="474">
                <a:moveTo>
                  <a:pt x="122" y="474"/>
                </a:moveTo>
                <a:lnTo>
                  <a:pt x="109" y="360"/>
                </a:lnTo>
                <a:lnTo>
                  <a:pt x="148" y="336"/>
                </a:lnTo>
                <a:lnTo>
                  <a:pt x="122" y="306"/>
                </a:lnTo>
                <a:lnTo>
                  <a:pt x="148" y="276"/>
                </a:lnTo>
                <a:lnTo>
                  <a:pt x="135" y="264"/>
                </a:lnTo>
                <a:lnTo>
                  <a:pt x="96" y="192"/>
                </a:lnTo>
                <a:lnTo>
                  <a:pt x="58" y="180"/>
                </a:lnTo>
                <a:lnTo>
                  <a:pt x="38" y="150"/>
                </a:lnTo>
                <a:lnTo>
                  <a:pt x="0" y="150"/>
                </a:lnTo>
                <a:lnTo>
                  <a:pt x="96" y="66"/>
                </a:lnTo>
                <a:lnTo>
                  <a:pt x="135" y="66"/>
                </a:lnTo>
                <a:lnTo>
                  <a:pt x="122" y="54"/>
                </a:lnTo>
                <a:lnTo>
                  <a:pt x="186" y="54"/>
                </a:lnTo>
                <a:lnTo>
                  <a:pt x="173" y="42"/>
                </a:lnTo>
                <a:lnTo>
                  <a:pt x="186" y="42"/>
                </a:lnTo>
                <a:lnTo>
                  <a:pt x="173" y="24"/>
                </a:lnTo>
                <a:lnTo>
                  <a:pt x="173" y="12"/>
                </a:lnTo>
                <a:lnTo>
                  <a:pt x="199" y="12"/>
                </a:lnTo>
                <a:lnTo>
                  <a:pt x="199" y="0"/>
                </a:lnTo>
                <a:lnTo>
                  <a:pt x="212" y="12"/>
                </a:lnTo>
                <a:lnTo>
                  <a:pt x="238" y="0"/>
                </a:lnTo>
                <a:lnTo>
                  <a:pt x="321" y="42"/>
                </a:lnTo>
                <a:lnTo>
                  <a:pt x="321" y="84"/>
                </a:lnTo>
                <a:lnTo>
                  <a:pt x="347" y="96"/>
                </a:lnTo>
                <a:lnTo>
                  <a:pt x="398" y="150"/>
                </a:lnTo>
                <a:lnTo>
                  <a:pt x="469" y="168"/>
                </a:lnTo>
                <a:lnTo>
                  <a:pt x="495" y="168"/>
                </a:lnTo>
                <a:lnTo>
                  <a:pt x="546" y="252"/>
                </a:lnTo>
                <a:lnTo>
                  <a:pt x="624" y="294"/>
                </a:lnTo>
                <a:lnTo>
                  <a:pt x="636" y="336"/>
                </a:lnTo>
                <a:lnTo>
                  <a:pt x="720" y="420"/>
                </a:lnTo>
                <a:lnTo>
                  <a:pt x="746" y="462"/>
                </a:lnTo>
                <a:lnTo>
                  <a:pt x="122" y="474"/>
                </a:lnTo>
              </a:path>
            </a:pathLst>
          </a:custGeom>
          <a:solidFill>
            <a:schemeClr val="accent2">
              <a:lumMod val="20000"/>
              <a:lumOff val="80000"/>
            </a:schemeClr>
          </a:solidFill>
          <a:ln w="0">
            <a:solidFill>
              <a:srgbClr val="000000"/>
            </a:solidFill>
            <a:prstDash val="solid"/>
            <a:round/>
            <a:headEnd/>
            <a:tailEnd/>
          </a:ln>
          <a:extLst/>
        </p:spPr>
        <p:txBody>
          <a:bodyPr/>
          <a:lstStyle/>
          <a:p>
            <a:endParaRPr lang="en-US" dirty="0"/>
          </a:p>
        </p:txBody>
      </p:sp>
      <p:sp>
        <p:nvSpPr>
          <p:cNvPr id="2053" name="Freeform 357"/>
          <p:cNvSpPr>
            <a:spLocks/>
          </p:cNvSpPr>
          <p:nvPr/>
        </p:nvSpPr>
        <p:spPr bwMode="auto">
          <a:xfrm>
            <a:off x="4854575" y="5160963"/>
            <a:ext cx="674688" cy="514350"/>
          </a:xfrm>
          <a:custGeom>
            <a:avLst/>
            <a:gdLst>
              <a:gd name="T0" fmla="*/ 2147483647 w 425"/>
              <a:gd name="T1" fmla="*/ 2147483647 h 324"/>
              <a:gd name="T2" fmla="*/ 0 w 425"/>
              <a:gd name="T3" fmla="*/ 2147483647 h 324"/>
              <a:gd name="T4" fmla="*/ 2147483647 w 425"/>
              <a:gd name="T5" fmla="*/ 2147483647 h 324"/>
              <a:gd name="T6" fmla="*/ 2147483647 w 425"/>
              <a:gd name="T7" fmla="*/ 2147483647 h 324"/>
              <a:gd name="T8" fmla="*/ 2147483647 w 425"/>
              <a:gd name="T9" fmla="*/ 0 h 324"/>
              <a:gd name="T10" fmla="*/ 2147483647 w 425"/>
              <a:gd name="T11" fmla="*/ 0 h 324"/>
              <a:gd name="T12" fmla="*/ 2147483647 w 425"/>
              <a:gd name="T13" fmla="*/ 2147483647 h 324"/>
              <a:gd name="T14" fmla="*/ 2147483647 w 425"/>
              <a:gd name="T15" fmla="*/ 2147483647 h 324"/>
              <a:gd name="T16" fmla="*/ 2147483647 w 425"/>
              <a:gd name="T17" fmla="*/ 2147483647 h 324"/>
              <a:gd name="T18" fmla="*/ 2147483647 w 425"/>
              <a:gd name="T19" fmla="*/ 2147483647 h 324"/>
              <a:gd name="T20" fmla="*/ 2147483647 w 425"/>
              <a:gd name="T21" fmla="*/ 2147483647 h 324"/>
              <a:gd name="T22" fmla="*/ 2147483647 w 425"/>
              <a:gd name="T23" fmla="*/ 2147483647 h 324"/>
              <a:gd name="T24" fmla="*/ 2147483647 w 425"/>
              <a:gd name="T25" fmla="*/ 2147483647 h 324"/>
              <a:gd name="T26" fmla="*/ 2147483647 w 425"/>
              <a:gd name="T27" fmla="*/ 2147483647 h 324"/>
              <a:gd name="T28" fmla="*/ 2147483647 w 425"/>
              <a:gd name="T29" fmla="*/ 2147483647 h 3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5" h="324">
                <a:moveTo>
                  <a:pt x="13" y="324"/>
                </a:moveTo>
                <a:lnTo>
                  <a:pt x="0" y="114"/>
                </a:lnTo>
                <a:lnTo>
                  <a:pt x="45" y="60"/>
                </a:lnTo>
                <a:lnTo>
                  <a:pt x="238" y="30"/>
                </a:lnTo>
                <a:lnTo>
                  <a:pt x="277" y="0"/>
                </a:lnTo>
                <a:lnTo>
                  <a:pt x="315" y="0"/>
                </a:lnTo>
                <a:lnTo>
                  <a:pt x="335" y="30"/>
                </a:lnTo>
                <a:lnTo>
                  <a:pt x="373" y="42"/>
                </a:lnTo>
                <a:lnTo>
                  <a:pt x="412" y="114"/>
                </a:lnTo>
                <a:lnTo>
                  <a:pt x="425" y="126"/>
                </a:lnTo>
                <a:lnTo>
                  <a:pt x="399" y="156"/>
                </a:lnTo>
                <a:lnTo>
                  <a:pt x="425" y="186"/>
                </a:lnTo>
                <a:lnTo>
                  <a:pt x="386" y="210"/>
                </a:lnTo>
                <a:lnTo>
                  <a:pt x="399" y="324"/>
                </a:lnTo>
                <a:lnTo>
                  <a:pt x="13" y="324"/>
                </a:lnTo>
              </a:path>
            </a:pathLst>
          </a:custGeom>
          <a:solidFill>
            <a:schemeClr val="accent1">
              <a:lumMod val="90000"/>
            </a:schemeClr>
          </a:solidFill>
          <a:ln w="0">
            <a:solidFill>
              <a:srgbClr val="000000"/>
            </a:solidFill>
            <a:prstDash val="solid"/>
            <a:round/>
            <a:headEnd/>
            <a:tailEnd/>
          </a:ln>
          <a:extLst/>
        </p:spPr>
        <p:txBody>
          <a:bodyPr/>
          <a:lstStyle/>
          <a:p>
            <a:endParaRPr lang="en-US" dirty="0"/>
          </a:p>
        </p:txBody>
      </p:sp>
      <p:sp>
        <p:nvSpPr>
          <p:cNvPr id="2054" name="Freeform 359"/>
          <p:cNvSpPr>
            <a:spLocks/>
          </p:cNvSpPr>
          <p:nvPr/>
        </p:nvSpPr>
        <p:spPr bwMode="auto">
          <a:xfrm>
            <a:off x="1011238" y="4256088"/>
            <a:ext cx="898525" cy="695325"/>
          </a:xfrm>
          <a:custGeom>
            <a:avLst/>
            <a:gdLst>
              <a:gd name="T0" fmla="*/ 2147483647 w 566"/>
              <a:gd name="T1" fmla="*/ 2147483647 h 438"/>
              <a:gd name="T2" fmla="*/ 2147483647 w 566"/>
              <a:gd name="T3" fmla="*/ 2147483647 h 438"/>
              <a:gd name="T4" fmla="*/ 0 w 566"/>
              <a:gd name="T5" fmla="*/ 2147483647 h 438"/>
              <a:gd name="T6" fmla="*/ 2147483647 w 566"/>
              <a:gd name="T7" fmla="*/ 2147483647 h 438"/>
              <a:gd name="T8" fmla="*/ 2147483647 w 566"/>
              <a:gd name="T9" fmla="*/ 2147483647 h 438"/>
              <a:gd name="T10" fmla="*/ 2147483647 w 566"/>
              <a:gd name="T11" fmla="*/ 2147483647 h 438"/>
              <a:gd name="T12" fmla="*/ 2147483647 w 566"/>
              <a:gd name="T13" fmla="*/ 2147483647 h 438"/>
              <a:gd name="T14" fmla="*/ 2147483647 w 566"/>
              <a:gd name="T15" fmla="*/ 2147483647 h 438"/>
              <a:gd name="T16" fmla="*/ 2147483647 w 566"/>
              <a:gd name="T17" fmla="*/ 2147483647 h 438"/>
              <a:gd name="T18" fmla="*/ 2147483647 w 566"/>
              <a:gd name="T19" fmla="*/ 2147483647 h 438"/>
              <a:gd name="T20" fmla="*/ 2147483647 w 566"/>
              <a:gd name="T21" fmla="*/ 2147483647 h 438"/>
              <a:gd name="T22" fmla="*/ 2147483647 w 566"/>
              <a:gd name="T23" fmla="*/ 2147483647 h 438"/>
              <a:gd name="T24" fmla="*/ 2147483647 w 566"/>
              <a:gd name="T25" fmla="*/ 2147483647 h 438"/>
              <a:gd name="T26" fmla="*/ 2147483647 w 566"/>
              <a:gd name="T27" fmla="*/ 2147483647 h 438"/>
              <a:gd name="T28" fmla="*/ 2147483647 w 566"/>
              <a:gd name="T29" fmla="*/ 2147483647 h 438"/>
              <a:gd name="T30" fmla="*/ 2147483647 w 566"/>
              <a:gd name="T31" fmla="*/ 2147483647 h 438"/>
              <a:gd name="T32" fmla="*/ 2147483647 w 566"/>
              <a:gd name="T33" fmla="*/ 2147483647 h 438"/>
              <a:gd name="T34" fmla="*/ 2147483647 w 566"/>
              <a:gd name="T35" fmla="*/ 2147483647 h 438"/>
              <a:gd name="T36" fmla="*/ 2147483647 w 566"/>
              <a:gd name="T37" fmla="*/ 2147483647 h 438"/>
              <a:gd name="T38" fmla="*/ 2147483647 w 566"/>
              <a:gd name="T39" fmla="*/ 2147483647 h 438"/>
              <a:gd name="T40" fmla="*/ 2147483647 w 566"/>
              <a:gd name="T41" fmla="*/ 2147483647 h 438"/>
              <a:gd name="T42" fmla="*/ 2147483647 w 566"/>
              <a:gd name="T43" fmla="*/ 2147483647 h 438"/>
              <a:gd name="T44" fmla="*/ 2147483647 w 566"/>
              <a:gd name="T45" fmla="*/ 2147483647 h 438"/>
              <a:gd name="T46" fmla="*/ 2147483647 w 566"/>
              <a:gd name="T47" fmla="*/ 2147483647 h 438"/>
              <a:gd name="T48" fmla="*/ 2147483647 w 566"/>
              <a:gd name="T49" fmla="*/ 2147483647 h 438"/>
              <a:gd name="T50" fmla="*/ 2147483647 w 566"/>
              <a:gd name="T51" fmla="*/ 2147483647 h 438"/>
              <a:gd name="T52" fmla="*/ 2147483647 w 566"/>
              <a:gd name="T53" fmla="*/ 2147483647 h 438"/>
              <a:gd name="T54" fmla="*/ 2147483647 w 566"/>
              <a:gd name="T55" fmla="*/ 0 h 438"/>
              <a:gd name="T56" fmla="*/ 2147483647 w 566"/>
              <a:gd name="T57" fmla="*/ 2147483647 h 4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66" h="438">
                <a:moveTo>
                  <a:pt x="193" y="54"/>
                </a:moveTo>
                <a:lnTo>
                  <a:pt x="154" y="66"/>
                </a:lnTo>
                <a:lnTo>
                  <a:pt x="0" y="180"/>
                </a:lnTo>
                <a:lnTo>
                  <a:pt x="154" y="318"/>
                </a:lnTo>
                <a:lnTo>
                  <a:pt x="379" y="384"/>
                </a:lnTo>
                <a:lnTo>
                  <a:pt x="341" y="402"/>
                </a:lnTo>
                <a:lnTo>
                  <a:pt x="341" y="414"/>
                </a:lnTo>
                <a:lnTo>
                  <a:pt x="379" y="438"/>
                </a:lnTo>
                <a:lnTo>
                  <a:pt x="418" y="438"/>
                </a:lnTo>
                <a:lnTo>
                  <a:pt x="495" y="414"/>
                </a:lnTo>
                <a:lnTo>
                  <a:pt x="469" y="402"/>
                </a:lnTo>
                <a:lnTo>
                  <a:pt x="495" y="372"/>
                </a:lnTo>
                <a:lnTo>
                  <a:pt x="476" y="360"/>
                </a:lnTo>
                <a:lnTo>
                  <a:pt x="495" y="360"/>
                </a:lnTo>
                <a:lnTo>
                  <a:pt x="495" y="348"/>
                </a:lnTo>
                <a:lnTo>
                  <a:pt x="495" y="276"/>
                </a:lnTo>
                <a:lnTo>
                  <a:pt x="501" y="264"/>
                </a:lnTo>
                <a:lnTo>
                  <a:pt x="527" y="264"/>
                </a:lnTo>
                <a:lnTo>
                  <a:pt x="553" y="234"/>
                </a:lnTo>
                <a:lnTo>
                  <a:pt x="553" y="138"/>
                </a:lnTo>
                <a:lnTo>
                  <a:pt x="527" y="126"/>
                </a:lnTo>
                <a:lnTo>
                  <a:pt x="501" y="126"/>
                </a:lnTo>
                <a:lnTo>
                  <a:pt x="495" y="96"/>
                </a:lnTo>
                <a:lnTo>
                  <a:pt x="501" y="66"/>
                </a:lnTo>
                <a:lnTo>
                  <a:pt x="540" y="66"/>
                </a:lnTo>
                <a:lnTo>
                  <a:pt x="566" y="42"/>
                </a:lnTo>
                <a:lnTo>
                  <a:pt x="566" y="12"/>
                </a:lnTo>
                <a:lnTo>
                  <a:pt x="193" y="0"/>
                </a:lnTo>
                <a:lnTo>
                  <a:pt x="193" y="54"/>
                </a:lnTo>
              </a:path>
            </a:pathLst>
          </a:custGeom>
          <a:solidFill>
            <a:schemeClr val="accent1">
              <a:lumMod val="90000"/>
            </a:schemeClr>
          </a:solidFill>
          <a:ln w="0">
            <a:solidFill>
              <a:srgbClr val="000000"/>
            </a:solidFill>
            <a:prstDash val="solid"/>
            <a:round/>
            <a:headEnd/>
            <a:tailEnd/>
          </a:ln>
          <a:extLst/>
        </p:spPr>
        <p:txBody>
          <a:bodyPr/>
          <a:lstStyle/>
          <a:p>
            <a:endParaRPr lang="en-US" dirty="0"/>
          </a:p>
        </p:txBody>
      </p:sp>
      <p:sp>
        <p:nvSpPr>
          <p:cNvPr id="2055" name="Freeform 361"/>
          <p:cNvSpPr>
            <a:spLocks/>
          </p:cNvSpPr>
          <p:nvPr/>
        </p:nvSpPr>
        <p:spPr bwMode="auto">
          <a:xfrm>
            <a:off x="1905000" y="3533775"/>
            <a:ext cx="631825" cy="952500"/>
          </a:xfrm>
          <a:custGeom>
            <a:avLst/>
            <a:gdLst>
              <a:gd name="T0" fmla="*/ 0 w 398"/>
              <a:gd name="T1" fmla="*/ 2147483647 h 600"/>
              <a:gd name="T2" fmla="*/ 2147483647 w 398"/>
              <a:gd name="T3" fmla="*/ 2147483647 h 600"/>
              <a:gd name="T4" fmla="*/ 2147483647 w 398"/>
              <a:gd name="T5" fmla="*/ 2147483647 h 600"/>
              <a:gd name="T6" fmla="*/ 2147483647 w 398"/>
              <a:gd name="T7" fmla="*/ 2147483647 h 600"/>
              <a:gd name="T8" fmla="*/ 2147483647 w 398"/>
              <a:gd name="T9" fmla="*/ 2147483647 h 600"/>
              <a:gd name="T10" fmla="*/ 2147483647 w 398"/>
              <a:gd name="T11" fmla="*/ 2147483647 h 600"/>
              <a:gd name="T12" fmla="*/ 2147483647 w 398"/>
              <a:gd name="T13" fmla="*/ 2147483647 h 600"/>
              <a:gd name="T14" fmla="*/ 2147483647 w 398"/>
              <a:gd name="T15" fmla="*/ 2147483647 h 600"/>
              <a:gd name="T16" fmla="*/ 2147483647 w 398"/>
              <a:gd name="T17" fmla="*/ 2147483647 h 600"/>
              <a:gd name="T18" fmla="*/ 2147483647 w 398"/>
              <a:gd name="T19" fmla="*/ 2147483647 h 600"/>
              <a:gd name="T20" fmla="*/ 2147483647 w 398"/>
              <a:gd name="T21" fmla="*/ 2147483647 h 600"/>
              <a:gd name="T22" fmla="*/ 2147483647 w 398"/>
              <a:gd name="T23" fmla="*/ 2147483647 h 600"/>
              <a:gd name="T24" fmla="*/ 2147483647 w 398"/>
              <a:gd name="T25" fmla="*/ 2147483647 h 600"/>
              <a:gd name="T26" fmla="*/ 2147483647 w 398"/>
              <a:gd name="T27" fmla="*/ 2147483647 h 600"/>
              <a:gd name="T28" fmla="*/ 2147483647 w 398"/>
              <a:gd name="T29" fmla="*/ 2147483647 h 600"/>
              <a:gd name="T30" fmla="*/ 2147483647 w 398"/>
              <a:gd name="T31" fmla="*/ 2147483647 h 600"/>
              <a:gd name="T32" fmla="*/ 2147483647 w 398"/>
              <a:gd name="T33" fmla="*/ 2147483647 h 600"/>
              <a:gd name="T34" fmla="*/ 2147483647 w 398"/>
              <a:gd name="T35" fmla="*/ 2147483647 h 600"/>
              <a:gd name="T36" fmla="*/ 2147483647 w 398"/>
              <a:gd name="T37" fmla="*/ 2147483647 h 600"/>
              <a:gd name="T38" fmla="*/ 2147483647 w 398"/>
              <a:gd name="T39" fmla="*/ 2147483647 h 600"/>
              <a:gd name="T40" fmla="*/ 2147483647 w 398"/>
              <a:gd name="T41" fmla="*/ 2147483647 h 600"/>
              <a:gd name="T42" fmla="*/ 2147483647 w 398"/>
              <a:gd name="T43" fmla="*/ 2147483647 h 600"/>
              <a:gd name="T44" fmla="*/ 2147483647 w 398"/>
              <a:gd name="T45" fmla="*/ 2147483647 h 600"/>
              <a:gd name="T46" fmla="*/ 2147483647 w 398"/>
              <a:gd name="T47" fmla="*/ 2147483647 h 600"/>
              <a:gd name="T48" fmla="*/ 2147483647 w 398"/>
              <a:gd name="T49" fmla="*/ 2147483647 h 600"/>
              <a:gd name="T50" fmla="*/ 2147483647 w 398"/>
              <a:gd name="T51" fmla="*/ 2147483647 h 600"/>
              <a:gd name="T52" fmla="*/ 2147483647 w 398"/>
              <a:gd name="T53" fmla="*/ 2147483647 h 600"/>
              <a:gd name="T54" fmla="*/ 2147483647 w 398"/>
              <a:gd name="T55" fmla="*/ 2147483647 h 600"/>
              <a:gd name="T56" fmla="*/ 2147483647 w 398"/>
              <a:gd name="T57" fmla="*/ 2147483647 h 600"/>
              <a:gd name="T58" fmla="*/ 2147483647 w 398"/>
              <a:gd name="T59" fmla="*/ 2147483647 h 600"/>
              <a:gd name="T60" fmla="*/ 2147483647 w 398"/>
              <a:gd name="T61" fmla="*/ 2147483647 h 600"/>
              <a:gd name="T62" fmla="*/ 2147483647 w 398"/>
              <a:gd name="T63" fmla="*/ 2147483647 h 600"/>
              <a:gd name="T64" fmla="*/ 2147483647 w 398"/>
              <a:gd name="T65" fmla="*/ 2147483647 h 600"/>
              <a:gd name="T66" fmla="*/ 2147483647 w 398"/>
              <a:gd name="T67" fmla="*/ 2147483647 h 600"/>
              <a:gd name="T68" fmla="*/ 2147483647 w 398"/>
              <a:gd name="T69" fmla="*/ 2147483647 h 600"/>
              <a:gd name="T70" fmla="*/ 2147483647 w 398"/>
              <a:gd name="T71" fmla="*/ 2147483647 h 600"/>
              <a:gd name="T72" fmla="*/ 2147483647 w 398"/>
              <a:gd name="T73" fmla="*/ 2147483647 h 600"/>
              <a:gd name="T74" fmla="*/ 0 w 398"/>
              <a:gd name="T75" fmla="*/ 2147483647 h 600"/>
              <a:gd name="T76" fmla="*/ 0 w 398"/>
              <a:gd name="T77" fmla="*/ 0 h 600"/>
              <a:gd name="T78" fmla="*/ 0 w 398"/>
              <a:gd name="T79" fmla="*/ 2147483647 h 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98" h="600">
                <a:moveTo>
                  <a:pt x="0" y="474"/>
                </a:moveTo>
                <a:lnTo>
                  <a:pt x="13" y="462"/>
                </a:lnTo>
                <a:lnTo>
                  <a:pt x="38" y="474"/>
                </a:lnTo>
                <a:lnTo>
                  <a:pt x="77" y="504"/>
                </a:lnTo>
                <a:lnTo>
                  <a:pt x="90" y="504"/>
                </a:lnTo>
                <a:lnTo>
                  <a:pt x="90" y="528"/>
                </a:lnTo>
                <a:lnTo>
                  <a:pt x="115" y="528"/>
                </a:lnTo>
                <a:lnTo>
                  <a:pt x="96" y="546"/>
                </a:lnTo>
                <a:lnTo>
                  <a:pt x="96" y="558"/>
                </a:lnTo>
                <a:lnTo>
                  <a:pt x="160" y="600"/>
                </a:lnTo>
                <a:lnTo>
                  <a:pt x="173" y="588"/>
                </a:lnTo>
                <a:lnTo>
                  <a:pt x="199" y="588"/>
                </a:lnTo>
                <a:lnTo>
                  <a:pt x="398" y="360"/>
                </a:lnTo>
                <a:lnTo>
                  <a:pt x="398" y="234"/>
                </a:lnTo>
                <a:lnTo>
                  <a:pt x="398" y="108"/>
                </a:lnTo>
                <a:lnTo>
                  <a:pt x="334" y="138"/>
                </a:lnTo>
                <a:lnTo>
                  <a:pt x="289" y="168"/>
                </a:lnTo>
                <a:lnTo>
                  <a:pt x="276" y="150"/>
                </a:lnTo>
                <a:lnTo>
                  <a:pt x="263" y="192"/>
                </a:lnTo>
                <a:lnTo>
                  <a:pt x="251" y="168"/>
                </a:lnTo>
                <a:lnTo>
                  <a:pt x="238" y="168"/>
                </a:lnTo>
                <a:lnTo>
                  <a:pt x="225" y="150"/>
                </a:lnTo>
                <a:lnTo>
                  <a:pt x="212" y="168"/>
                </a:lnTo>
                <a:lnTo>
                  <a:pt x="186" y="168"/>
                </a:lnTo>
                <a:lnTo>
                  <a:pt x="173" y="168"/>
                </a:lnTo>
                <a:lnTo>
                  <a:pt x="148" y="180"/>
                </a:lnTo>
                <a:lnTo>
                  <a:pt x="148" y="168"/>
                </a:lnTo>
                <a:lnTo>
                  <a:pt x="135" y="180"/>
                </a:lnTo>
                <a:lnTo>
                  <a:pt x="96" y="168"/>
                </a:lnTo>
                <a:lnTo>
                  <a:pt x="77" y="192"/>
                </a:lnTo>
                <a:lnTo>
                  <a:pt x="51" y="168"/>
                </a:lnTo>
                <a:lnTo>
                  <a:pt x="90" y="168"/>
                </a:lnTo>
                <a:lnTo>
                  <a:pt x="77" y="138"/>
                </a:lnTo>
                <a:lnTo>
                  <a:pt x="77" y="126"/>
                </a:lnTo>
                <a:lnTo>
                  <a:pt x="51" y="126"/>
                </a:lnTo>
                <a:lnTo>
                  <a:pt x="25" y="108"/>
                </a:lnTo>
                <a:lnTo>
                  <a:pt x="25" y="96"/>
                </a:lnTo>
                <a:lnTo>
                  <a:pt x="0" y="72"/>
                </a:lnTo>
                <a:lnTo>
                  <a:pt x="0" y="0"/>
                </a:lnTo>
                <a:lnTo>
                  <a:pt x="0" y="474"/>
                </a:lnTo>
              </a:path>
            </a:pathLst>
          </a:custGeom>
          <a:solidFill>
            <a:schemeClr val="accent1">
              <a:lumMod val="90000"/>
            </a:schemeClr>
          </a:solidFill>
          <a:ln w="0">
            <a:solidFill>
              <a:srgbClr val="000000"/>
            </a:solidFill>
            <a:prstDash val="solid"/>
            <a:round/>
            <a:headEnd/>
            <a:tailEnd/>
          </a:ln>
          <a:extLst/>
        </p:spPr>
        <p:txBody>
          <a:bodyPr/>
          <a:lstStyle/>
          <a:p>
            <a:endParaRPr lang="en-US" dirty="0"/>
          </a:p>
        </p:txBody>
      </p:sp>
      <p:sp>
        <p:nvSpPr>
          <p:cNvPr id="2056" name="Freeform 363"/>
          <p:cNvSpPr>
            <a:spLocks/>
          </p:cNvSpPr>
          <p:nvPr/>
        </p:nvSpPr>
        <p:spPr bwMode="auto">
          <a:xfrm>
            <a:off x="3089275" y="4770438"/>
            <a:ext cx="898525" cy="885825"/>
          </a:xfrm>
          <a:custGeom>
            <a:avLst/>
            <a:gdLst>
              <a:gd name="T0" fmla="*/ 0 w 566"/>
              <a:gd name="T1" fmla="*/ 2147483647 h 558"/>
              <a:gd name="T2" fmla="*/ 2147483647 w 566"/>
              <a:gd name="T3" fmla="*/ 2147483647 h 558"/>
              <a:gd name="T4" fmla="*/ 2147483647 w 566"/>
              <a:gd name="T5" fmla="*/ 2147483647 h 558"/>
              <a:gd name="T6" fmla="*/ 2147483647 w 566"/>
              <a:gd name="T7" fmla="*/ 2147483647 h 558"/>
              <a:gd name="T8" fmla="*/ 2147483647 w 566"/>
              <a:gd name="T9" fmla="*/ 2147483647 h 558"/>
              <a:gd name="T10" fmla="*/ 2147483647 w 566"/>
              <a:gd name="T11" fmla="*/ 2147483647 h 558"/>
              <a:gd name="T12" fmla="*/ 2147483647 w 566"/>
              <a:gd name="T13" fmla="*/ 0 h 558"/>
              <a:gd name="T14" fmla="*/ 2147483647 w 566"/>
              <a:gd name="T15" fmla="*/ 2147483647 h 558"/>
              <a:gd name="T16" fmla="*/ 2147483647 w 566"/>
              <a:gd name="T17" fmla="*/ 2147483647 h 558"/>
              <a:gd name="T18" fmla="*/ 2147483647 w 566"/>
              <a:gd name="T19" fmla="*/ 2147483647 h 558"/>
              <a:gd name="T20" fmla="*/ 2147483647 w 566"/>
              <a:gd name="T21" fmla="*/ 2147483647 h 558"/>
              <a:gd name="T22" fmla="*/ 2147483647 w 566"/>
              <a:gd name="T23" fmla="*/ 2147483647 h 558"/>
              <a:gd name="T24" fmla="*/ 2147483647 w 566"/>
              <a:gd name="T25" fmla="*/ 2147483647 h 558"/>
              <a:gd name="T26" fmla="*/ 2147483647 w 566"/>
              <a:gd name="T27" fmla="*/ 2147483647 h 558"/>
              <a:gd name="T28" fmla="*/ 2147483647 w 566"/>
              <a:gd name="T29" fmla="*/ 2147483647 h 558"/>
              <a:gd name="T30" fmla="*/ 2147483647 w 566"/>
              <a:gd name="T31" fmla="*/ 2147483647 h 558"/>
              <a:gd name="T32" fmla="*/ 2147483647 w 566"/>
              <a:gd name="T33" fmla="*/ 2147483647 h 558"/>
              <a:gd name="T34" fmla="*/ 2147483647 w 566"/>
              <a:gd name="T35" fmla="*/ 2147483647 h 558"/>
              <a:gd name="T36" fmla="*/ 2147483647 w 566"/>
              <a:gd name="T37" fmla="*/ 2147483647 h 558"/>
              <a:gd name="T38" fmla="*/ 2147483647 w 566"/>
              <a:gd name="T39" fmla="*/ 2147483647 h 558"/>
              <a:gd name="T40" fmla="*/ 2147483647 w 566"/>
              <a:gd name="T41" fmla="*/ 2147483647 h 558"/>
              <a:gd name="T42" fmla="*/ 2147483647 w 566"/>
              <a:gd name="T43" fmla="*/ 2147483647 h 558"/>
              <a:gd name="T44" fmla="*/ 0 w 566"/>
              <a:gd name="T45" fmla="*/ 2147483647 h 5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66" h="558">
                <a:moveTo>
                  <a:pt x="0" y="558"/>
                </a:moveTo>
                <a:lnTo>
                  <a:pt x="39" y="474"/>
                </a:lnTo>
                <a:lnTo>
                  <a:pt x="39" y="246"/>
                </a:lnTo>
                <a:lnTo>
                  <a:pt x="39" y="234"/>
                </a:lnTo>
                <a:lnTo>
                  <a:pt x="52" y="246"/>
                </a:lnTo>
                <a:lnTo>
                  <a:pt x="129" y="78"/>
                </a:lnTo>
                <a:lnTo>
                  <a:pt x="155" y="0"/>
                </a:lnTo>
                <a:lnTo>
                  <a:pt x="251" y="36"/>
                </a:lnTo>
                <a:lnTo>
                  <a:pt x="303" y="78"/>
                </a:lnTo>
                <a:lnTo>
                  <a:pt x="316" y="24"/>
                </a:lnTo>
                <a:lnTo>
                  <a:pt x="438" y="78"/>
                </a:lnTo>
                <a:lnTo>
                  <a:pt x="463" y="24"/>
                </a:lnTo>
                <a:lnTo>
                  <a:pt x="476" y="96"/>
                </a:lnTo>
                <a:lnTo>
                  <a:pt x="566" y="150"/>
                </a:lnTo>
                <a:lnTo>
                  <a:pt x="534" y="192"/>
                </a:lnTo>
                <a:lnTo>
                  <a:pt x="502" y="222"/>
                </a:lnTo>
                <a:lnTo>
                  <a:pt x="502" y="246"/>
                </a:lnTo>
                <a:lnTo>
                  <a:pt x="515" y="246"/>
                </a:lnTo>
                <a:lnTo>
                  <a:pt x="502" y="264"/>
                </a:lnTo>
                <a:lnTo>
                  <a:pt x="502" y="288"/>
                </a:lnTo>
                <a:lnTo>
                  <a:pt x="425" y="474"/>
                </a:lnTo>
                <a:lnTo>
                  <a:pt x="348" y="558"/>
                </a:lnTo>
                <a:lnTo>
                  <a:pt x="0" y="558"/>
                </a:lnTo>
              </a:path>
            </a:pathLst>
          </a:custGeom>
          <a:solidFill>
            <a:schemeClr val="bg1"/>
          </a:solidFill>
          <a:ln w="0">
            <a:solidFill>
              <a:srgbClr val="000000"/>
            </a:solidFill>
            <a:prstDash val="solid"/>
            <a:round/>
            <a:headEnd/>
            <a:tailEnd/>
          </a:ln>
          <a:extLst/>
        </p:spPr>
        <p:txBody>
          <a:bodyPr/>
          <a:lstStyle/>
          <a:p>
            <a:endParaRPr lang="en-US" dirty="0"/>
          </a:p>
        </p:txBody>
      </p:sp>
      <p:sp>
        <p:nvSpPr>
          <p:cNvPr id="2057" name="Freeform 365"/>
          <p:cNvSpPr>
            <a:spLocks/>
          </p:cNvSpPr>
          <p:nvPr/>
        </p:nvSpPr>
        <p:spPr bwMode="auto">
          <a:xfrm>
            <a:off x="6169026" y="4268789"/>
            <a:ext cx="1284287" cy="787399"/>
          </a:xfrm>
          <a:custGeom>
            <a:avLst/>
            <a:gdLst>
              <a:gd name="T0" fmla="*/ 2147483647 w 766"/>
              <a:gd name="T1" fmla="*/ 2147483647 h 498"/>
              <a:gd name="T2" fmla="*/ 2147483647 w 766"/>
              <a:gd name="T3" fmla="*/ 2147483647 h 498"/>
              <a:gd name="T4" fmla="*/ 2147483647 w 766"/>
              <a:gd name="T5" fmla="*/ 0 h 498"/>
              <a:gd name="T6" fmla="*/ 2147483647 w 766"/>
              <a:gd name="T7" fmla="*/ 2147483647 h 498"/>
              <a:gd name="T8" fmla="*/ 2147483647 w 766"/>
              <a:gd name="T9" fmla="*/ 2147483647 h 498"/>
              <a:gd name="T10" fmla="*/ 2147483647 w 766"/>
              <a:gd name="T11" fmla="*/ 2147483647 h 498"/>
              <a:gd name="T12" fmla="*/ 2147483647 w 766"/>
              <a:gd name="T13" fmla="*/ 2147483647 h 498"/>
              <a:gd name="T14" fmla="*/ 2147483647 w 766"/>
              <a:gd name="T15" fmla="*/ 2147483647 h 498"/>
              <a:gd name="T16" fmla="*/ 0 w 766"/>
              <a:gd name="T17" fmla="*/ 2147483647 h 498"/>
              <a:gd name="T18" fmla="*/ 2147483647 w 766"/>
              <a:gd name="T19" fmla="*/ 2147483647 h 498"/>
              <a:gd name="T20" fmla="*/ 2147483647 w 766"/>
              <a:gd name="T21" fmla="*/ 2147483647 h 498"/>
              <a:gd name="T22" fmla="*/ 2147483647 w 766"/>
              <a:gd name="T23" fmla="*/ 2147483647 h 498"/>
              <a:gd name="T24" fmla="*/ 2147483647 w 766"/>
              <a:gd name="T25" fmla="*/ 2147483647 h 498"/>
              <a:gd name="T26" fmla="*/ 2147483647 w 766"/>
              <a:gd name="T27" fmla="*/ 2147483647 h 4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66" h="498">
                <a:moveTo>
                  <a:pt x="624" y="396"/>
                </a:moveTo>
                <a:lnTo>
                  <a:pt x="766" y="204"/>
                </a:lnTo>
                <a:lnTo>
                  <a:pt x="464" y="0"/>
                </a:lnTo>
                <a:lnTo>
                  <a:pt x="374" y="42"/>
                </a:lnTo>
                <a:lnTo>
                  <a:pt x="367" y="96"/>
                </a:lnTo>
                <a:lnTo>
                  <a:pt x="329" y="96"/>
                </a:lnTo>
                <a:lnTo>
                  <a:pt x="303" y="96"/>
                </a:lnTo>
                <a:lnTo>
                  <a:pt x="206" y="138"/>
                </a:lnTo>
                <a:lnTo>
                  <a:pt x="0" y="162"/>
                </a:lnTo>
                <a:lnTo>
                  <a:pt x="181" y="288"/>
                </a:lnTo>
                <a:lnTo>
                  <a:pt x="206" y="288"/>
                </a:lnTo>
                <a:lnTo>
                  <a:pt x="251" y="330"/>
                </a:lnTo>
                <a:lnTo>
                  <a:pt x="476" y="498"/>
                </a:lnTo>
                <a:lnTo>
                  <a:pt x="624" y="396"/>
                </a:lnTo>
              </a:path>
            </a:pathLst>
          </a:custGeom>
          <a:solidFill>
            <a:schemeClr val="accent1">
              <a:lumMod val="90000"/>
            </a:schemeClr>
          </a:solidFill>
          <a:ln w="0">
            <a:solidFill>
              <a:srgbClr val="000000"/>
            </a:solidFill>
            <a:prstDash val="solid"/>
            <a:round/>
            <a:headEnd/>
            <a:tailEnd/>
          </a:ln>
          <a:extLst/>
        </p:spPr>
        <p:txBody>
          <a:bodyPr/>
          <a:lstStyle/>
          <a:p>
            <a:endParaRPr lang="en-US" dirty="0"/>
          </a:p>
        </p:txBody>
      </p:sp>
      <p:sp>
        <p:nvSpPr>
          <p:cNvPr id="2058" name="Freeform 367"/>
          <p:cNvSpPr>
            <a:spLocks/>
          </p:cNvSpPr>
          <p:nvPr/>
        </p:nvSpPr>
        <p:spPr bwMode="auto">
          <a:xfrm>
            <a:off x="3325813" y="4170363"/>
            <a:ext cx="663575" cy="723900"/>
          </a:xfrm>
          <a:custGeom>
            <a:avLst/>
            <a:gdLst>
              <a:gd name="T0" fmla="*/ 2147483647 w 418"/>
              <a:gd name="T1" fmla="*/ 2147483647 h 456"/>
              <a:gd name="T2" fmla="*/ 2147483647 w 418"/>
              <a:gd name="T3" fmla="*/ 2147483647 h 456"/>
              <a:gd name="T4" fmla="*/ 2147483647 w 418"/>
              <a:gd name="T5" fmla="*/ 2147483647 h 456"/>
              <a:gd name="T6" fmla="*/ 2147483647 w 418"/>
              <a:gd name="T7" fmla="*/ 2147483647 h 456"/>
              <a:gd name="T8" fmla="*/ 0 w 418"/>
              <a:gd name="T9" fmla="*/ 2147483647 h 456"/>
              <a:gd name="T10" fmla="*/ 2147483647 w 418"/>
              <a:gd name="T11" fmla="*/ 2147483647 h 456"/>
              <a:gd name="T12" fmla="*/ 2147483647 w 418"/>
              <a:gd name="T13" fmla="*/ 2147483647 h 456"/>
              <a:gd name="T14" fmla="*/ 2147483647 w 418"/>
              <a:gd name="T15" fmla="*/ 2147483647 h 456"/>
              <a:gd name="T16" fmla="*/ 2147483647 w 418"/>
              <a:gd name="T17" fmla="*/ 2147483647 h 456"/>
              <a:gd name="T18" fmla="*/ 2147483647 w 418"/>
              <a:gd name="T19" fmla="*/ 2147483647 h 456"/>
              <a:gd name="T20" fmla="*/ 2147483647 w 418"/>
              <a:gd name="T21" fmla="*/ 2147483647 h 456"/>
              <a:gd name="T22" fmla="*/ 2147483647 w 418"/>
              <a:gd name="T23" fmla="*/ 2147483647 h 456"/>
              <a:gd name="T24" fmla="*/ 2147483647 w 418"/>
              <a:gd name="T25" fmla="*/ 2147483647 h 456"/>
              <a:gd name="T26" fmla="*/ 2147483647 w 418"/>
              <a:gd name="T27" fmla="*/ 2147483647 h 456"/>
              <a:gd name="T28" fmla="*/ 2147483647 w 418"/>
              <a:gd name="T29" fmla="*/ 0 h 456"/>
              <a:gd name="T30" fmla="*/ 2147483647 w 418"/>
              <a:gd name="T31" fmla="*/ 0 h 456"/>
              <a:gd name="T32" fmla="*/ 2147483647 w 418"/>
              <a:gd name="T33" fmla="*/ 2147483647 h 456"/>
              <a:gd name="T34" fmla="*/ 2147483647 w 418"/>
              <a:gd name="T35" fmla="*/ 2147483647 h 456"/>
              <a:gd name="T36" fmla="*/ 2147483647 w 418"/>
              <a:gd name="T37" fmla="*/ 2147483647 h 456"/>
              <a:gd name="T38" fmla="*/ 2147483647 w 418"/>
              <a:gd name="T39" fmla="*/ 2147483647 h 456"/>
              <a:gd name="T40" fmla="*/ 2147483647 w 418"/>
              <a:gd name="T41" fmla="*/ 2147483647 h 456"/>
              <a:gd name="T42" fmla="*/ 2147483647 w 418"/>
              <a:gd name="T43" fmla="*/ 2147483647 h 456"/>
              <a:gd name="T44" fmla="*/ 2147483647 w 418"/>
              <a:gd name="T45" fmla="*/ 2147483647 h 456"/>
              <a:gd name="T46" fmla="*/ 2147483647 w 418"/>
              <a:gd name="T47" fmla="*/ 2147483647 h 456"/>
              <a:gd name="T48" fmla="*/ 2147483647 w 418"/>
              <a:gd name="T49" fmla="*/ 2147483647 h 456"/>
              <a:gd name="T50" fmla="*/ 2147483647 w 418"/>
              <a:gd name="T51" fmla="*/ 2147483647 h 456"/>
              <a:gd name="T52" fmla="*/ 2147483647 w 418"/>
              <a:gd name="T53" fmla="*/ 2147483647 h 456"/>
              <a:gd name="T54" fmla="*/ 2147483647 w 418"/>
              <a:gd name="T55" fmla="*/ 2147483647 h 456"/>
              <a:gd name="T56" fmla="*/ 2147483647 w 418"/>
              <a:gd name="T57" fmla="*/ 2147483647 h 4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18" h="456">
                <a:moveTo>
                  <a:pt x="283" y="456"/>
                </a:moveTo>
                <a:lnTo>
                  <a:pt x="161" y="402"/>
                </a:lnTo>
                <a:lnTo>
                  <a:pt x="148" y="456"/>
                </a:lnTo>
                <a:lnTo>
                  <a:pt x="96" y="414"/>
                </a:lnTo>
                <a:lnTo>
                  <a:pt x="0" y="378"/>
                </a:lnTo>
                <a:lnTo>
                  <a:pt x="6" y="360"/>
                </a:lnTo>
                <a:lnTo>
                  <a:pt x="45" y="336"/>
                </a:lnTo>
                <a:lnTo>
                  <a:pt x="70" y="210"/>
                </a:lnTo>
                <a:lnTo>
                  <a:pt x="83" y="186"/>
                </a:lnTo>
                <a:lnTo>
                  <a:pt x="122" y="168"/>
                </a:lnTo>
                <a:lnTo>
                  <a:pt x="148" y="126"/>
                </a:lnTo>
                <a:lnTo>
                  <a:pt x="148" y="84"/>
                </a:lnTo>
                <a:lnTo>
                  <a:pt x="186" y="84"/>
                </a:lnTo>
                <a:lnTo>
                  <a:pt x="225" y="18"/>
                </a:lnTo>
                <a:lnTo>
                  <a:pt x="212" y="0"/>
                </a:lnTo>
                <a:lnTo>
                  <a:pt x="418" y="0"/>
                </a:lnTo>
                <a:lnTo>
                  <a:pt x="347" y="42"/>
                </a:lnTo>
                <a:lnTo>
                  <a:pt x="334" y="60"/>
                </a:lnTo>
                <a:lnTo>
                  <a:pt x="360" y="102"/>
                </a:lnTo>
                <a:lnTo>
                  <a:pt x="379" y="114"/>
                </a:lnTo>
                <a:lnTo>
                  <a:pt x="360" y="168"/>
                </a:lnTo>
                <a:lnTo>
                  <a:pt x="360" y="186"/>
                </a:lnTo>
                <a:lnTo>
                  <a:pt x="379" y="186"/>
                </a:lnTo>
                <a:lnTo>
                  <a:pt x="411" y="156"/>
                </a:lnTo>
                <a:lnTo>
                  <a:pt x="379" y="228"/>
                </a:lnTo>
                <a:lnTo>
                  <a:pt x="411" y="228"/>
                </a:lnTo>
                <a:lnTo>
                  <a:pt x="411" y="240"/>
                </a:lnTo>
                <a:lnTo>
                  <a:pt x="308" y="402"/>
                </a:lnTo>
                <a:lnTo>
                  <a:pt x="283" y="456"/>
                </a:lnTo>
              </a:path>
            </a:pathLst>
          </a:custGeom>
          <a:solidFill>
            <a:schemeClr val="accent1">
              <a:lumMod val="90000"/>
            </a:schemeClr>
          </a:solidFill>
          <a:ln w="0">
            <a:solidFill>
              <a:srgbClr val="000000"/>
            </a:solidFill>
            <a:prstDash val="solid"/>
            <a:round/>
            <a:headEnd/>
            <a:tailEnd/>
          </a:ln>
          <a:extLst/>
        </p:spPr>
        <p:txBody>
          <a:bodyPr/>
          <a:lstStyle/>
          <a:p>
            <a:endParaRPr lang="en-US" dirty="0"/>
          </a:p>
        </p:txBody>
      </p:sp>
      <p:sp>
        <p:nvSpPr>
          <p:cNvPr id="2059" name="Freeform 369"/>
          <p:cNvSpPr>
            <a:spLocks/>
          </p:cNvSpPr>
          <p:nvPr/>
        </p:nvSpPr>
        <p:spPr bwMode="auto">
          <a:xfrm>
            <a:off x="5564188" y="2293938"/>
            <a:ext cx="1082675" cy="676275"/>
          </a:xfrm>
          <a:custGeom>
            <a:avLst/>
            <a:gdLst>
              <a:gd name="T0" fmla="*/ 2147483647 w 682"/>
              <a:gd name="T1" fmla="*/ 2147483647 h 426"/>
              <a:gd name="T2" fmla="*/ 2147483647 w 682"/>
              <a:gd name="T3" fmla="*/ 2147483647 h 426"/>
              <a:gd name="T4" fmla="*/ 2147483647 w 682"/>
              <a:gd name="T5" fmla="*/ 2147483647 h 426"/>
              <a:gd name="T6" fmla="*/ 2147483647 w 682"/>
              <a:gd name="T7" fmla="*/ 2147483647 h 426"/>
              <a:gd name="T8" fmla="*/ 2147483647 w 682"/>
              <a:gd name="T9" fmla="*/ 2147483647 h 426"/>
              <a:gd name="T10" fmla="*/ 2147483647 w 682"/>
              <a:gd name="T11" fmla="*/ 2147483647 h 426"/>
              <a:gd name="T12" fmla="*/ 0 w 682"/>
              <a:gd name="T13" fmla="*/ 0 h 426"/>
              <a:gd name="T14" fmla="*/ 2147483647 w 682"/>
              <a:gd name="T15" fmla="*/ 2147483647 h 4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2" h="426">
                <a:moveTo>
                  <a:pt x="650" y="12"/>
                </a:moveTo>
                <a:lnTo>
                  <a:pt x="682" y="330"/>
                </a:lnTo>
                <a:lnTo>
                  <a:pt x="618" y="330"/>
                </a:lnTo>
                <a:lnTo>
                  <a:pt x="592" y="426"/>
                </a:lnTo>
                <a:lnTo>
                  <a:pt x="103" y="384"/>
                </a:lnTo>
                <a:lnTo>
                  <a:pt x="52" y="384"/>
                </a:lnTo>
                <a:lnTo>
                  <a:pt x="0" y="0"/>
                </a:lnTo>
                <a:lnTo>
                  <a:pt x="650" y="12"/>
                </a:lnTo>
              </a:path>
            </a:pathLst>
          </a:custGeom>
          <a:solidFill>
            <a:schemeClr val="accent1">
              <a:lumMod val="90000"/>
            </a:schemeClr>
          </a:solidFill>
          <a:ln w="0">
            <a:solidFill>
              <a:srgbClr val="000000"/>
            </a:solidFill>
            <a:prstDash val="solid"/>
            <a:round/>
            <a:headEnd/>
            <a:tailEnd/>
          </a:ln>
          <a:extLst/>
        </p:spPr>
        <p:txBody>
          <a:bodyPr/>
          <a:lstStyle/>
          <a:p>
            <a:endParaRPr lang="en-US" dirty="0"/>
          </a:p>
        </p:txBody>
      </p:sp>
      <p:sp>
        <p:nvSpPr>
          <p:cNvPr id="2060" name="Freeform 371"/>
          <p:cNvSpPr>
            <a:spLocks/>
          </p:cNvSpPr>
          <p:nvPr/>
        </p:nvSpPr>
        <p:spPr bwMode="auto">
          <a:xfrm>
            <a:off x="7510463" y="4379913"/>
            <a:ext cx="1001712" cy="819150"/>
          </a:xfrm>
          <a:custGeom>
            <a:avLst/>
            <a:gdLst>
              <a:gd name="T0" fmla="*/ 2147483647 w 631"/>
              <a:gd name="T1" fmla="*/ 2147483647 h 516"/>
              <a:gd name="T2" fmla="*/ 2147483647 w 631"/>
              <a:gd name="T3" fmla="*/ 2147483647 h 516"/>
              <a:gd name="T4" fmla="*/ 2147483647 w 631"/>
              <a:gd name="T5" fmla="*/ 2147483647 h 516"/>
              <a:gd name="T6" fmla="*/ 2147483647 w 631"/>
              <a:gd name="T7" fmla="*/ 2147483647 h 516"/>
              <a:gd name="T8" fmla="*/ 2147483647 w 631"/>
              <a:gd name="T9" fmla="*/ 2147483647 h 516"/>
              <a:gd name="T10" fmla="*/ 2147483647 w 631"/>
              <a:gd name="T11" fmla="*/ 2147483647 h 516"/>
              <a:gd name="T12" fmla="*/ 2147483647 w 631"/>
              <a:gd name="T13" fmla="*/ 2147483647 h 516"/>
              <a:gd name="T14" fmla="*/ 2147483647 w 631"/>
              <a:gd name="T15" fmla="*/ 2147483647 h 516"/>
              <a:gd name="T16" fmla="*/ 2147483647 w 631"/>
              <a:gd name="T17" fmla="*/ 2147483647 h 516"/>
              <a:gd name="T18" fmla="*/ 2147483647 w 631"/>
              <a:gd name="T19" fmla="*/ 2147483647 h 516"/>
              <a:gd name="T20" fmla="*/ 2147483647 w 631"/>
              <a:gd name="T21" fmla="*/ 2147483647 h 516"/>
              <a:gd name="T22" fmla="*/ 2147483647 w 631"/>
              <a:gd name="T23" fmla="*/ 2147483647 h 516"/>
              <a:gd name="T24" fmla="*/ 2147483647 w 631"/>
              <a:gd name="T25" fmla="*/ 2147483647 h 516"/>
              <a:gd name="T26" fmla="*/ 2147483647 w 631"/>
              <a:gd name="T27" fmla="*/ 2147483647 h 516"/>
              <a:gd name="T28" fmla="*/ 2147483647 w 631"/>
              <a:gd name="T29" fmla="*/ 2147483647 h 516"/>
              <a:gd name="T30" fmla="*/ 2147483647 w 631"/>
              <a:gd name="T31" fmla="*/ 2147483647 h 516"/>
              <a:gd name="T32" fmla="*/ 2147483647 w 631"/>
              <a:gd name="T33" fmla="*/ 2147483647 h 516"/>
              <a:gd name="T34" fmla="*/ 2147483647 w 631"/>
              <a:gd name="T35" fmla="*/ 2147483647 h 516"/>
              <a:gd name="T36" fmla="*/ 2147483647 w 631"/>
              <a:gd name="T37" fmla="*/ 2147483647 h 516"/>
              <a:gd name="T38" fmla="*/ 2147483647 w 631"/>
              <a:gd name="T39" fmla="*/ 2147483647 h 516"/>
              <a:gd name="T40" fmla="*/ 2147483647 w 631"/>
              <a:gd name="T41" fmla="*/ 2147483647 h 516"/>
              <a:gd name="T42" fmla="*/ 2147483647 w 631"/>
              <a:gd name="T43" fmla="*/ 2147483647 h 516"/>
              <a:gd name="T44" fmla="*/ 2147483647 w 631"/>
              <a:gd name="T45" fmla="*/ 2147483647 h 516"/>
              <a:gd name="T46" fmla="*/ 2147483647 w 631"/>
              <a:gd name="T47" fmla="*/ 2147483647 h 516"/>
              <a:gd name="T48" fmla="*/ 0 w 631"/>
              <a:gd name="T49" fmla="*/ 2147483647 h 516"/>
              <a:gd name="T50" fmla="*/ 2147483647 w 631"/>
              <a:gd name="T51" fmla="*/ 2147483647 h 516"/>
              <a:gd name="T52" fmla="*/ 2147483647 w 631"/>
              <a:gd name="T53" fmla="*/ 2147483647 h 516"/>
              <a:gd name="T54" fmla="*/ 2147483647 w 631"/>
              <a:gd name="T55" fmla="*/ 0 h 516"/>
              <a:gd name="T56" fmla="*/ 2147483647 w 631"/>
              <a:gd name="T57" fmla="*/ 2147483647 h 5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1" h="516">
                <a:moveTo>
                  <a:pt x="251" y="30"/>
                </a:moveTo>
                <a:lnTo>
                  <a:pt x="271" y="30"/>
                </a:lnTo>
                <a:lnTo>
                  <a:pt x="309" y="30"/>
                </a:lnTo>
                <a:lnTo>
                  <a:pt x="348" y="54"/>
                </a:lnTo>
                <a:lnTo>
                  <a:pt x="348" y="138"/>
                </a:lnTo>
                <a:lnTo>
                  <a:pt x="361" y="168"/>
                </a:lnTo>
                <a:lnTo>
                  <a:pt x="386" y="180"/>
                </a:lnTo>
                <a:lnTo>
                  <a:pt x="412" y="168"/>
                </a:lnTo>
                <a:lnTo>
                  <a:pt x="438" y="192"/>
                </a:lnTo>
                <a:lnTo>
                  <a:pt x="464" y="246"/>
                </a:lnTo>
                <a:lnTo>
                  <a:pt x="509" y="276"/>
                </a:lnTo>
                <a:lnTo>
                  <a:pt x="534" y="318"/>
                </a:lnTo>
                <a:lnTo>
                  <a:pt x="599" y="360"/>
                </a:lnTo>
                <a:lnTo>
                  <a:pt x="631" y="414"/>
                </a:lnTo>
                <a:lnTo>
                  <a:pt x="624" y="432"/>
                </a:lnTo>
                <a:lnTo>
                  <a:pt x="586" y="444"/>
                </a:lnTo>
                <a:lnTo>
                  <a:pt x="547" y="444"/>
                </a:lnTo>
                <a:lnTo>
                  <a:pt x="521" y="474"/>
                </a:lnTo>
                <a:lnTo>
                  <a:pt x="476" y="486"/>
                </a:lnTo>
                <a:lnTo>
                  <a:pt x="425" y="516"/>
                </a:lnTo>
                <a:lnTo>
                  <a:pt x="425" y="498"/>
                </a:lnTo>
                <a:lnTo>
                  <a:pt x="444" y="474"/>
                </a:lnTo>
                <a:lnTo>
                  <a:pt x="438" y="444"/>
                </a:lnTo>
                <a:lnTo>
                  <a:pt x="399" y="432"/>
                </a:lnTo>
                <a:lnTo>
                  <a:pt x="0" y="168"/>
                </a:lnTo>
                <a:lnTo>
                  <a:pt x="65" y="114"/>
                </a:lnTo>
                <a:lnTo>
                  <a:pt x="123" y="54"/>
                </a:lnTo>
                <a:lnTo>
                  <a:pt x="251" y="0"/>
                </a:lnTo>
                <a:lnTo>
                  <a:pt x="251" y="30"/>
                </a:lnTo>
              </a:path>
            </a:pathLst>
          </a:custGeom>
          <a:solidFill>
            <a:schemeClr val="accent1">
              <a:lumMod val="90000"/>
            </a:schemeClr>
          </a:solidFill>
          <a:ln w="0">
            <a:solidFill>
              <a:srgbClr val="000000"/>
            </a:solidFill>
            <a:prstDash val="solid"/>
            <a:round/>
            <a:headEnd/>
            <a:tailEnd/>
          </a:ln>
          <a:extLst/>
        </p:spPr>
        <p:txBody>
          <a:bodyPr/>
          <a:lstStyle/>
          <a:p>
            <a:endParaRPr lang="en-US" dirty="0"/>
          </a:p>
        </p:txBody>
      </p:sp>
      <p:sp>
        <p:nvSpPr>
          <p:cNvPr id="2061" name="Freeform 373"/>
          <p:cNvSpPr>
            <a:spLocks/>
          </p:cNvSpPr>
          <p:nvPr/>
        </p:nvSpPr>
        <p:spPr bwMode="auto">
          <a:xfrm>
            <a:off x="1296988" y="3532188"/>
            <a:ext cx="612775" cy="752475"/>
          </a:xfrm>
          <a:custGeom>
            <a:avLst/>
            <a:gdLst>
              <a:gd name="T0" fmla="*/ 2147483647 w 386"/>
              <a:gd name="T1" fmla="*/ 2147483647 h 474"/>
              <a:gd name="T2" fmla="*/ 0 w 386"/>
              <a:gd name="T3" fmla="*/ 2147483647 h 474"/>
              <a:gd name="T4" fmla="*/ 2147483647 w 386"/>
              <a:gd name="T5" fmla="*/ 2147483647 h 474"/>
              <a:gd name="T6" fmla="*/ 2147483647 w 386"/>
              <a:gd name="T7" fmla="*/ 0 h 474"/>
              <a:gd name="T8" fmla="*/ 2147483647 w 386"/>
              <a:gd name="T9" fmla="*/ 0 h 474"/>
              <a:gd name="T10" fmla="*/ 2147483647 w 386"/>
              <a:gd name="T11" fmla="*/ 0 h 474"/>
              <a:gd name="T12" fmla="*/ 2147483647 w 386"/>
              <a:gd name="T13" fmla="*/ 2147483647 h 474"/>
              <a:gd name="T14" fmla="*/ 2147483647 w 386"/>
              <a:gd name="T15" fmla="*/ 2147483647 h 4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474">
                <a:moveTo>
                  <a:pt x="13" y="462"/>
                </a:moveTo>
                <a:lnTo>
                  <a:pt x="0" y="294"/>
                </a:lnTo>
                <a:lnTo>
                  <a:pt x="51" y="96"/>
                </a:lnTo>
                <a:lnTo>
                  <a:pt x="135" y="0"/>
                </a:lnTo>
                <a:lnTo>
                  <a:pt x="373" y="0"/>
                </a:lnTo>
                <a:lnTo>
                  <a:pt x="386" y="0"/>
                </a:lnTo>
                <a:lnTo>
                  <a:pt x="386" y="474"/>
                </a:lnTo>
                <a:lnTo>
                  <a:pt x="13" y="462"/>
                </a:lnTo>
              </a:path>
            </a:pathLst>
          </a:custGeom>
          <a:solidFill>
            <a:schemeClr val="accent1">
              <a:lumMod val="90000"/>
            </a:schemeClr>
          </a:solidFill>
          <a:ln w="0">
            <a:solidFill>
              <a:srgbClr val="000000"/>
            </a:solidFill>
            <a:prstDash val="solid"/>
            <a:round/>
            <a:headEnd/>
            <a:tailEnd/>
          </a:ln>
          <a:extLst/>
        </p:spPr>
        <p:txBody>
          <a:bodyPr/>
          <a:lstStyle/>
          <a:p>
            <a:endParaRPr lang="en-US" dirty="0"/>
          </a:p>
        </p:txBody>
      </p:sp>
      <p:sp>
        <p:nvSpPr>
          <p:cNvPr id="2062" name="Freeform 375"/>
          <p:cNvSpPr>
            <a:spLocks/>
          </p:cNvSpPr>
          <p:nvPr/>
        </p:nvSpPr>
        <p:spPr bwMode="auto">
          <a:xfrm>
            <a:off x="2757488" y="4197351"/>
            <a:ext cx="928687" cy="704850"/>
          </a:xfrm>
          <a:custGeom>
            <a:avLst/>
            <a:gdLst>
              <a:gd name="T0" fmla="*/ 2147483647 w 585"/>
              <a:gd name="T1" fmla="*/ 2147483647 h 444"/>
              <a:gd name="T2" fmla="*/ 2147483647 w 585"/>
              <a:gd name="T3" fmla="*/ 2147483647 h 444"/>
              <a:gd name="T4" fmla="*/ 2147483647 w 585"/>
              <a:gd name="T5" fmla="*/ 2147483647 h 444"/>
              <a:gd name="T6" fmla="*/ 2147483647 w 585"/>
              <a:gd name="T7" fmla="*/ 2147483647 h 444"/>
              <a:gd name="T8" fmla="*/ 2147483647 w 585"/>
              <a:gd name="T9" fmla="*/ 2147483647 h 444"/>
              <a:gd name="T10" fmla="*/ 0 w 585"/>
              <a:gd name="T11" fmla="*/ 2147483647 h 444"/>
              <a:gd name="T12" fmla="*/ 2147483647 w 585"/>
              <a:gd name="T13" fmla="*/ 2147483647 h 444"/>
              <a:gd name="T14" fmla="*/ 2147483647 w 585"/>
              <a:gd name="T15" fmla="*/ 0 h 444"/>
              <a:gd name="T16" fmla="*/ 2147483647 w 585"/>
              <a:gd name="T17" fmla="*/ 0 h 444"/>
              <a:gd name="T18" fmla="*/ 2147483647 w 585"/>
              <a:gd name="T19" fmla="*/ 2147483647 h 444"/>
              <a:gd name="T20" fmla="*/ 2147483647 w 585"/>
              <a:gd name="T21" fmla="*/ 2147483647 h 444"/>
              <a:gd name="T22" fmla="*/ 2147483647 w 585"/>
              <a:gd name="T23" fmla="*/ 2147483647 h 444"/>
              <a:gd name="T24" fmla="*/ 2147483647 w 585"/>
              <a:gd name="T25" fmla="*/ 2147483647 h 444"/>
              <a:gd name="T26" fmla="*/ 2147483647 w 585"/>
              <a:gd name="T27" fmla="*/ 2147483647 h 444"/>
              <a:gd name="T28" fmla="*/ 2147483647 w 585"/>
              <a:gd name="T29" fmla="*/ 2147483647 h 444"/>
              <a:gd name="T30" fmla="*/ 2147483647 w 585"/>
              <a:gd name="T31" fmla="*/ 2147483647 h 444"/>
              <a:gd name="T32" fmla="*/ 2147483647 w 585"/>
              <a:gd name="T33" fmla="*/ 2147483647 h 444"/>
              <a:gd name="T34" fmla="*/ 2147483647 w 585"/>
              <a:gd name="T35" fmla="*/ 2147483647 h 444"/>
              <a:gd name="T36" fmla="*/ 2147483647 w 585"/>
              <a:gd name="T37" fmla="*/ 2147483647 h 4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85" h="444">
                <a:moveTo>
                  <a:pt x="335" y="444"/>
                </a:moveTo>
                <a:lnTo>
                  <a:pt x="174" y="444"/>
                </a:lnTo>
                <a:lnTo>
                  <a:pt x="148" y="444"/>
                </a:lnTo>
                <a:lnTo>
                  <a:pt x="135" y="414"/>
                </a:lnTo>
                <a:lnTo>
                  <a:pt x="109" y="402"/>
                </a:lnTo>
                <a:lnTo>
                  <a:pt x="0" y="402"/>
                </a:lnTo>
                <a:lnTo>
                  <a:pt x="71" y="306"/>
                </a:lnTo>
                <a:lnTo>
                  <a:pt x="212" y="0"/>
                </a:lnTo>
                <a:lnTo>
                  <a:pt x="585" y="0"/>
                </a:lnTo>
                <a:lnTo>
                  <a:pt x="547" y="66"/>
                </a:lnTo>
                <a:lnTo>
                  <a:pt x="508" y="66"/>
                </a:lnTo>
                <a:lnTo>
                  <a:pt x="508" y="108"/>
                </a:lnTo>
                <a:lnTo>
                  <a:pt x="482" y="150"/>
                </a:lnTo>
                <a:lnTo>
                  <a:pt x="444" y="168"/>
                </a:lnTo>
                <a:lnTo>
                  <a:pt x="437" y="192"/>
                </a:lnTo>
                <a:lnTo>
                  <a:pt x="405" y="318"/>
                </a:lnTo>
                <a:lnTo>
                  <a:pt x="373" y="348"/>
                </a:lnTo>
                <a:lnTo>
                  <a:pt x="360" y="360"/>
                </a:lnTo>
                <a:lnTo>
                  <a:pt x="335" y="444"/>
                </a:lnTo>
              </a:path>
            </a:pathLst>
          </a:custGeom>
          <a:solidFill>
            <a:schemeClr val="accent1">
              <a:lumMod val="90000"/>
            </a:schemeClr>
          </a:solidFill>
          <a:ln w="0">
            <a:solidFill>
              <a:srgbClr val="000000"/>
            </a:solidFill>
            <a:prstDash val="solid"/>
            <a:round/>
            <a:headEnd/>
            <a:tailEnd/>
          </a:ln>
          <a:extLst/>
        </p:spPr>
        <p:txBody>
          <a:bodyPr/>
          <a:lstStyle/>
          <a:p>
            <a:endParaRPr lang="en-US" dirty="0"/>
          </a:p>
        </p:txBody>
      </p:sp>
      <p:sp>
        <p:nvSpPr>
          <p:cNvPr id="2063" name="Freeform 377"/>
          <p:cNvSpPr>
            <a:spLocks/>
          </p:cNvSpPr>
          <p:nvPr/>
        </p:nvSpPr>
        <p:spPr bwMode="auto">
          <a:xfrm>
            <a:off x="3573463" y="2865438"/>
            <a:ext cx="592137" cy="590550"/>
          </a:xfrm>
          <a:custGeom>
            <a:avLst/>
            <a:gdLst>
              <a:gd name="T0" fmla="*/ 2147483647 w 373"/>
              <a:gd name="T1" fmla="*/ 2147483647 h 372"/>
              <a:gd name="T2" fmla="*/ 2147483647 w 373"/>
              <a:gd name="T3" fmla="*/ 2147483647 h 372"/>
              <a:gd name="T4" fmla="*/ 2147483647 w 373"/>
              <a:gd name="T5" fmla="*/ 2147483647 h 372"/>
              <a:gd name="T6" fmla="*/ 2147483647 w 373"/>
              <a:gd name="T7" fmla="*/ 2147483647 h 372"/>
              <a:gd name="T8" fmla="*/ 2147483647 w 373"/>
              <a:gd name="T9" fmla="*/ 0 h 372"/>
              <a:gd name="T10" fmla="*/ 2147483647 w 373"/>
              <a:gd name="T11" fmla="*/ 0 h 372"/>
              <a:gd name="T12" fmla="*/ 2147483647 w 373"/>
              <a:gd name="T13" fmla="*/ 2147483647 h 372"/>
              <a:gd name="T14" fmla="*/ 0 w 373"/>
              <a:gd name="T15" fmla="*/ 2147483647 h 372"/>
              <a:gd name="T16" fmla="*/ 2147483647 w 373"/>
              <a:gd name="T17" fmla="*/ 2147483647 h 372"/>
              <a:gd name="T18" fmla="*/ 2147483647 w 373"/>
              <a:gd name="T19" fmla="*/ 2147483647 h 372"/>
              <a:gd name="T20" fmla="*/ 2147483647 w 373"/>
              <a:gd name="T21" fmla="*/ 2147483647 h 3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3" h="372">
                <a:moveTo>
                  <a:pt x="276" y="372"/>
                </a:moveTo>
                <a:lnTo>
                  <a:pt x="373" y="234"/>
                </a:lnTo>
                <a:lnTo>
                  <a:pt x="373" y="138"/>
                </a:lnTo>
                <a:lnTo>
                  <a:pt x="315" y="138"/>
                </a:lnTo>
                <a:lnTo>
                  <a:pt x="186" y="0"/>
                </a:lnTo>
                <a:lnTo>
                  <a:pt x="13" y="0"/>
                </a:lnTo>
                <a:lnTo>
                  <a:pt x="13" y="12"/>
                </a:lnTo>
                <a:lnTo>
                  <a:pt x="0" y="192"/>
                </a:lnTo>
                <a:lnTo>
                  <a:pt x="148" y="192"/>
                </a:lnTo>
                <a:lnTo>
                  <a:pt x="161" y="360"/>
                </a:lnTo>
                <a:lnTo>
                  <a:pt x="276" y="37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064" name="Freeform 379"/>
          <p:cNvSpPr>
            <a:spLocks/>
          </p:cNvSpPr>
          <p:nvPr/>
        </p:nvSpPr>
        <p:spPr bwMode="auto">
          <a:xfrm>
            <a:off x="6804025" y="3579813"/>
            <a:ext cx="695325" cy="590550"/>
          </a:xfrm>
          <a:custGeom>
            <a:avLst/>
            <a:gdLst>
              <a:gd name="T0" fmla="*/ 2147483647 w 438"/>
              <a:gd name="T1" fmla="*/ 2147483647 h 372"/>
              <a:gd name="T2" fmla="*/ 2147483647 w 438"/>
              <a:gd name="T3" fmla="*/ 2147483647 h 372"/>
              <a:gd name="T4" fmla="*/ 2147483647 w 438"/>
              <a:gd name="T5" fmla="*/ 2147483647 h 372"/>
              <a:gd name="T6" fmla="*/ 2147483647 w 438"/>
              <a:gd name="T7" fmla="*/ 2147483647 h 372"/>
              <a:gd name="T8" fmla="*/ 2147483647 w 438"/>
              <a:gd name="T9" fmla="*/ 2147483647 h 372"/>
              <a:gd name="T10" fmla="*/ 2147483647 w 438"/>
              <a:gd name="T11" fmla="*/ 2147483647 h 372"/>
              <a:gd name="T12" fmla="*/ 2147483647 w 438"/>
              <a:gd name="T13" fmla="*/ 2147483647 h 372"/>
              <a:gd name="T14" fmla="*/ 2147483647 w 438"/>
              <a:gd name="T15" fmla="*/ 2147483647 h 372"/>
              <a:gd name="T16" fmla="*/ 2147483647 w 438"/>
              <a:gd name="T17" fmla="*/ 2147483647 h 372"/>
              <a:gd name="T18" fmla="*/ 2147483647 w 438"/>
              <a:gd name="T19" fmla="*/ 0 h 372"/>
              <a:gd name="T20" fmla="*/ 2147483647 w 438"/>
              <a:gd name="T21" fmla="*/ 0 h 372"/>
              <a:gd name="T22" fmla="*/ 2147483647 w 438"/>
              <a:gd name="T23" fmla="*/ 2147483647 h 372"/>
              <a:gd name="T24" fmla="*/ 2147483647 w 438"/>
              <a:gd name="T25" fmla="*/ 2147483647 h 372"/>
              <a:gd name="T26" fmla="*/ 2147483647 w 438"/>
              <a:gd name="T27" fmla="*/ 2147483647 h 372"/>
              <a:gd name="T28" fmla="*/ 0 w 438"/>
              <a:gd name="T29" fmla="*/ 2147483647 h 372"/>
              <a:gd name="T30" fmla="*/ 2147483647 w 438"/>
              <a:gd name="T31" fmla="*/ 2147483647 h 372"/>
              <a:gd name="T32" fmla="*/ 2147483647 w 438"/>
              <a:gd name="T33" fmla="*/ 2147483647 h 372"/>
              <a:gd name="T34" fmla="*/ 2147483647 w 438"/>
              <a:gd name="T35" fmla="*/ 2147483647 h 3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38" h="372">
                <a:moveTo>
                  <a:pt x="264" y="330"/>
                </a:moveTo>
                <a:lnTo>
                  <a:pt x="322" y="330"/>
                </a:lnTo>
                <a:lnTo>
                  <a:pt x="438" y="306"/>
                </a:lnTo>
                <a:lnTo>
                  <a:pt x="360" y="180"/>
                </a:lnTo>
                <a:lnTo>
                  <a:pt x="386" y="168"/>
                </a:lnTo>
                <a:lnTo>
                  <a:pt x="380" y="168"/>
                </a:lnTo>
                <a:lnTo>
                  <a:pt x="425" y="138"/>
                </a:lnTo>
                <a:lnTo>
                  <a:pt x="322" y="30"/>
                </a:lnTo>
                <a:lnTo>
                  <a:pt x="303" y="12"/>
                </a:lnTo>
                <a:lnTo>
                  <a:pt x="277" y="0"/>
                </a:lnTo>
                <a:lnTo>
                  <a:pt x="251" y="0"/>
                </a:lnTo>
                <a:lnTo>
                  <a:pt x="200" y="42"/>
                </a:lnTo>
                <a:lnTo>
                  <a:pt x="187" y="84"/>
                </a:lnTo>
                <a:lnTo>
                  <a:pt x="225" y="114"/>
                </a:lnTo>
                <a:lnTo>
                  <a:pt x="0" y="210"/>
                </a:lnTo>
                <a:lnTo>
                  <a:pt x="103" y="306"/>
                </a:lnTo>
                <a:lnTo>
                  <a:pt x="200" y="372"/>
                </a:lnTo>
                <a:lnTo>
                  <a:pt x="264" y="330"/>
                </a:lnTo>
              </a:path>
            </a:pathLst>
          </a:custGeom>
          <a:solidFill>
            <a:schemeClr val="accent1">
              <a:lumMod val="90000"/>
            </a:schemeClr>
          </a:solidFill>
          <a:ln w="0">
            <a:solidFill>
              <a:srgbClr val="000000"/>
            </a:solidFill>
            <a:prstDash val="solid"/>
            <a:round/>
            <a:headEnd/>
            <a:tailEnd/>
          </a:ln>
          <a:extLst/>
        </p:spPr>
        <p:txBody>
          <a:bodyPr/>
          <a:lstStyle/>
          <a:p>
            <a:endParaRPr lang="en-US" dirty="0"/>
          </a:p>
        </p:txBody>
      </p:sp>
      <p:sp>
        <p:nvSpPr>
          <p:cNvPr id="2065" name="Freeform 381"/>
          <p:cNvSpPr>
            <a:spLocks/>
          </p:cNvSpPr>
          <p:nvPr/>
        </p:nvSpPr>
        <p:spPr bwMode="auto">
          <a:xfrm>
            <a:off x="3656012" y="3379461"/>
            <a:ext cx="1633537" cy="860425"/>
          </a:xfrm>
          <a:custGeom>
            <a:avLst/>
            <a:gdLst>
              <a:gd name="T0" fmla="*/ 0 w 1029"/>
              <a:gd name="T1" fmla="*/ 2147483647 h 528"/>
              <a:gd name="T2" fmla="*/ 0 w 1029"/>
              <a:gd name="T3" fmla="*/ 2147483647 h 528"/>
              <a:gd name="T4" fmla="*/ 2147483647 w 1029"/>
              <a:gd name="T5" fmla="*/ 2147483647 h 528"/>
              <a:gd name="T6" fmla="*/ 2147483647 w 1029"/>
              <a:gd name="T7" fmla="*/ 2147483647 h 528"/>
              <a:gd name="T8" fmla="*/ 2147483647 w 1029"/>
              <a:gd name="T9" fmla="*/ 2147483647 h 528"/>
              <a:gd name="T10" fmla="*/ 2147483647 w 1029"/>
              <a:gd name="T11" fmla="*/ 2147483647 h 528"/>
              <a:gd name="T12" fmla="*/ 2147483647 w 1029"/>
              <a:gd name="T13" fmla="*/ 2147483647 h 528"/>
              <a:gd name="T14" fmla="*/ 2147483647 w 1029"/>
              <a:gd name="T15" fmla="*/ 2147483647 h 528"/>
              <a:gd name="T16" fmla="*/ 2147483647 w 1029"/>
              <a:gd name="T17" fmla="*/ 2147483647 h 528"/>
              <a:gd name="T18" fmla="*/ 2147483647 w 1029"/>
              <a:gd name="T19" fmla="*/ 2147483647 h 528"/>
              <a:gd name="T20" fmla="*/ 2147483647 w 1029"/>
              <a:gd name="T21" fmla="*/ 2147483647 h 528"/>
              <a:gd name="T22" fmla="*/ 2147483647 w 1029"/>
              <a:gd name="T23" fmla="*/ 2147483647 h 528"/>
              <a:gd name="T24" fmla="*/ 2147483647 w 1029"/>
              <a:gd name="T25" fmla="*/ 2147483647 h 528"/>
              <a:gd name="T26" fmla="*/ 2147483647 w 1029"/>
              <a:gd name="T27" fmla="*/ 2147483647 h 528"/>
              <a:gd name="T28" fmla="*/ 2147483647 w 1029"/>
              <a:gd name="T29" fmla="*/ 2147483647 h 528"/>
              <a:gd name="T30" fmla="*/ 2147483647 w 1029"/>
              <a:gd name="T31" fmla="*/ 2147483647 h 528"/>
              <a:gd name="T32" fmla="*/ 2147483647 w 1029"/>
              <a:gd name="T33" fmla="*/ 2147483647 h 528"/>
              <a:gd name="T34" fmla="*/ 2147483647 w 1029"/>
              <a:gd name="T35" fmla="*/ 2147483647 h 528"/>
              <a:gd name="T36" fmla="*/ 2147483647 w 1029"/>
              <a:gd name="T37" fmla="*/ 2147483647 h 528"/>
              <a:gd name="T38" fmla="*/ 2147483647 w 1029"/>
              <a:gd name="T39" fmla="*/ 2147483647 h 528"/>
              <a:gd name="T40" fmla="*/ 2147483647 w 1029"/>
              <a:gd name="T41" fmla="*/ 2147483647 h 528"/>
              <a:gd name="T42" fmla="*/ 2147483647 w 1029"/>
              <a:gd name="T43" fmla="*/ 2147483647 h 528"/>
              <a:gd name="T44" fmla="*/ 2147483647 w 1029"/>
              <a:gd name="T45" fmla="*/ 2147483647 h 528"/>
              <a:gd name="T46" fmla="*/ 2147483647 w 1029"/>
              <a:gd name="T47" fmla="*/ 2147483647 h 528"/>
              <a:gd name="T48" fmla="*/ 2147483647 w 1029"/>
              <a:gd name="T49" fmla="*/ 2147483647 h 528"/>
              <a:gd name="T50" fmla="*/ 2147483647 w 1029"/>
              <a:gd name="T51" fmla="*/ 2147483647 h 528"/>
              <a:gd name="T52" fmla="*/ 2147483647 w 1029"/>
              <a:gd name="T53" fmla="*/ 2147483647 h 528"/>
              <a:gd name="T54" fmla="*/ 2147483647 w 1029"/>
              <a:gd name="T55" fmla="*/ 2147483647 h 528"/>
              <a:gd name="T56" fmla="*/ 2147483647 w 1029"/>
              <a:gd name="T57" fmla="*/ 2147483647 h 528"/>
              <a:gd name="T58" fmla="*/ 2147483647 w 1029"/>
              <a:gd name="T59" fmla="*/ 0 h 528"/>
              <a:gd name="T60" fmla="*/ 2147483647 w 1029"/>
              <a:gd name="T61" fmla="*/ 2147483647 h 528"/>
              <a:gd name="T62" fmla="*/ 2147483647 w 1029"/>
              <a:gd name="T63" fmla="*/ 2147483647 h 528"/>
              <a:gd name="T64" fmla="*/ 2147483647 w 1029"/>
              <a:gd name="T65" fmla="*/ 2147483647 h 528"/>
              <a:gd name="T66" fmla="*/ 2147483647 w 1029"/>
              <a:gd name="T67" fmla="*/ 2147483647 h 528"/>
              <a:gd name="T68" fmla="*/ 2147483647 w 1029"/>
              <a:gd name="T69" fmla="*/ 2147483647 h 528"/>
              <a:gd name="T70" fmla="*/ 2147483647 w 1029"/>
              <a:gd name="T71" fmla="*/ 2147483647 h 528"/>
              <a:gd name="T72" fmla="*/ 2147483647 w 1029"/>
              <a:gd name="T73" fmla="*/ 2147483647 h 528"/>
              <a:gd name="T74" fmla="*/ 2147483647 w 1029"/>
              <a:gd name="T75" fmla="*/ 2147483647 h 528"/>
              <a:gd name="T76" fmla="*/ 2147483647 w 1029"/>
              <a:gd name="T77" fmla="*/ 2147483647 h 528"/>
              <a:gd name="T78" fmla="*/ 2147483647 w 1029"/>
              <a:gd name="T79" fmla="*/ 2147483647 h 528"/>
              <a:gd name="T80" fmla="*/ 2147483647 w 1029"/>
              <a:gd name="T81" fmla="*/ 2147483647 h 528"/>
              <a:gd name="T82" fmla="*/ 2147483647 w 1029"/>
              <a:gd name="T83" fmla="*/ 2147483647 h 528"/>
              <a:gd name="T84" fmla="*/ 2147483647 w 1029"/>
              <a:gd name="T85" fmla="*/ 2147483647 h 528"/>
              <a:gd name="T86" fmla="*/ 2147483647 w 1029"/>
              <a:gd name="T87" fmla="*/ 2147483647 h 528"/>
              <a:gd name="T88" fmla="*/ 2147483647 w 1029"/>
              <a:gd name="T89" fmla="*/ 2147483647 h 528"/>
              <a:gd name="T90" fmla="*/ 2147483647 w 1029"/>
              <a:gd name="T91" fmla="*/ 2147483647 h 528"/>
              <a:gd name="T92" fmla="*/ 2147483647 w 1029"/>
              <a:gd name="T93" fmla="*/ 2147483647 h 528"/>
              <a:gd name="T94" fmla="*/ 2147483647 w 1029"/>
              <a:gd name="T95" fmla="*/ 2147483647 h 528"/>
              <a:gd name="T96" fmla="*/ 2147483647 w 1029"/>
              <a:gd name="T97" fmla="*/ 2147483647 h 528"/>
              <a:gd name="T98" fmla="*/ 0 w 1029"/>
              <a:gd name="T99" fmla="*/ 2147483647 h 5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29" h="528">
                <a:moveTo>
                  <a:pt x="0" y="486"/>
                </a:moveTo>
                <a:lnTo>
                  <a:pt x="0" y="474"/>
                </a:lnTo>
                <a:lnTo>
                  <a:pt x="51" y="408"/>
                </a:lnTo>
                <a:lnTo>
                  <a:pt x="64" y="396"/>
                </a:lnTo>
                <a:lnTo>
                  <a:pt x="103" y="378"/>
                </a:lnTo>
                <a:lnTo>
                  <a:pt x="129" y="336"/>
                </a:lnTo>
                <a:lnTo>
                  <a:pt x="174" y="300"/>
                </a:lnTo>
                <a:lnTo>
                  <a:pt x="174" y="282"/>
                </a:lnTo>
                <a:lnTo>
                  <a:pt x="187" y="300"/>
                </a:lnTo>
                <a:lnTo>
                  <a:pt x="199" y="282"/>
                </a:lnTo>
                <a:lnTo>
                  <a:pt x="199" y="300"/>
                </a:lnTo>
                <a:lnTo>
                  <a:pt x="251" y="282"/>
                </a:lnTo>
                <a:lnTo>
                  <a:pt x="225" y="270"/>
                </a:lnTo>
                <a:lnTo>
                  <a:pt x="238" y="252"/>
                </a:lnTo>
                <a:lnTo>
                  <a:pt x="264" y="240"/>
                </a:lnTo>
                <a:lnTo>
                  <a:pt x="251" y="210"/>
                </a:lnTo>
                <a:lnTo>
                  <a:pt x="264" y="198"/>
                </a:lnTo>
                <a:lnTo>
                  <a:pt x="251" y="198"/>
                </a:lnTo>
                <a:lnTo>
                  <a:pt x="238" y="198"/>
                </a:lnTo>
                <a:lnTo>
                  <a:pt x="212" y="144"/>
                </a:lnTo>
                <a:lnTo>
                  <a:pt x="264" y="114"/>
                </a:lnTo>
                <a:lnTo>
                  <a:pt x="277" y="102"/>
                </a:lnTo>
                <a:lnTo>
                  <a:pt x="302" y="114"/>
                </a:lnTo>
                <a:lnTo>
                  <a:pt x="302" y="84"/>
                </a:lnTo>
                <a:lnTo>
                  <a:pt x="322" y="84"/>
                </a:lnTo>
                <a:lnTo>
                  <a:pt x="341" y="60"/>
                </a:lnTo>
                <a:lnTo>
                  <a:pt x="347" y="42"/>
                </a:lnTo>
                <a:lnTo>
                  <a:pt x="367" y="42"/>
                </a:lnTo>
                <a:lnTo>
                  <a:pt x="367" y="30"/>
                </a:lnTo>
                <a:lnTo>
                  <a:pt x="405" y="0"/>
                </a:lnTo>
                <a:lnTo>
                  <a:pt x="405" y="84"/>
                </a:lnTo>
                <a:lnTo>
                  <a:pt x="476" y="84"/>
                </a:lnTo>
                <a:lnTo>
                  <a:pt x="489" y="114"/>
                </a:lnTo>
                <a:lnTo>
                  <a:pt x="502" y="114"/>
                </a:lnTo>
                <a:lnTo>
                  <a:pt x="527" y="144"/>
                </a:lnTo>
                <a:lnTo>
                  <a:pt x="592" y="144"/>
                </a:lnTo>
                <a:lnTo>
                  <a:pt x="663" y="186"/>
                </a:lnTo>
                <a:lnTo>
                  <a:pt x="675" y="228"/>
                </a:lnTo>
                <a:lnTo>
                  <a:pt x="727" y="282"/>
                </a:lnTo>
                <a:lnTo>
                  <a:pt x="849" y="252"/>
                </a:lnTo>
                <a:lnTo>
                  <a:pt x="1029" y="198"/>
                </a:lnTo>
                <a:lnTo>
                  <a:pt x="913" y="336"/>
                </a:lnTo>
                <a:lnTo>
                  <a:pt x="836" y="396"/>
                </a:lnTo>
                <a:lnTo>
                  <a:pt x="572" y="504"/>
                </a:lnTo>
                <a:lnTo>
                  <a:pt x="553" y="504"/>
                </a:lnTo>
                <a:lnTo>
                  <a:pt x="502" y="504"/>
                </a:lnTo>
                <a:lnTo>
                  <a:pt x="450" y="474"/>
                </a:lnTo>
                <a:lnTo>
                  <a:pt x="347" y="528"/>
                </a:lnTo>
                <a:lnTo>
                  <a:pt x="212" y="486"/>
                </a:lnTo>
                <a:lnTo>
                  <a:pt x="0" y="486"/>
                </a:lnTo>
              </a:path>
            </a:pathLst>
          </a:custGeom>
          <a:solidFill>
            <a:schemeClr val="accent1">
              <a:lumMod val="90000"/>
            </a:schemeClr>
          </a:solidFill>
          <a:ln w="0">
            <a:solidFill>
              <a:srgbClr val="000000"/>
            </a:solidFill>
            <a:prstDash val="solid"/>
            <a:round/>
            <a:headEnd/>
            <a:tailEnd/>
          </a:ln>
          <a:extLst/>
        </p:spPr>
        <p:txBody>
          <a:bodyPr/>
          <a:lstStyle/>
          <a:p>
            <a:endParaRPr lang="en-US" dirty="0"/>
          </a:p>
        </p:txBody>
      </p:sp>
      <p:sp>
        <p:nvSpPr>
          <p:cNvPr id="2066" name="Freeform 383"/>
          <p:cNvSpPr>
            <a:spLocks/>
          </p:cNvSpPr>
          <p:nvPr/>
        </p:nvSpPr>
        <p:spPr bwMode="auto">
          <a:xfrm>
            <a:off x="6640513" y="4903788"/>
            <a:ext cx="1012825" cy="762000"/>
          </a:xfrm>
          <a:custGeom>
            <a:avLst/>
            <a:gdLst>
              <a:gd name="T0" fmla="*/ 2147483647 w 637"/>
              <a:gd name="T1" fmla="*/ 2147483647 h 480"/>
              <a:gd name="T2" fmla="*/ 2147483647 w 637"/>
              <a:gd name="T3" fmla="*/ 2147483647 h 480"/>
              <a:gd name="T4" fmla="*/ 2147483647 w 637"/>
              <a:gd name="T5" fmla="*/ 2147483647 h 480"/>
              <a:gd name="T6" fmla="*/ 0 w 637"/>
              <a:gd name="T7" fmla="*/ 2147483647 h 480"/>
              <a:gd name="T8" fmla="*/ 2147483647 w 637"/>
              <a:gd name="T9" fmla="*/ 2147483647 h 480"/>
              <a:gd name="T10" fmla="*/ 2147483647 w 637"/>
              <a:gd name="T11" fmla="*/ 2147483647 h 480"/>
              <a:gd name="T12" fmla="*/ 2147483647 w 637"/>
              <a:gd name="T13" fmla="*/ 2147483647 h 480"/>
              <a:gd name="T14" fmla="*/ 2147483647 w 637"/>
              <a:gd name="T15" fmla="*/ 2147483647 h 480"/>
              <a:gd name="T16" fmla="*/ 2147483647 w 637"/>
              <a:gd name="T17" fmla="*/ 2147483647 h 480"/>
              <a:gd name="T18" fmla="*/ 2147483647 w 637"/>
              <a:gd name="T19" fmla="*/ 2147483647 h 480"/>
              <a:gd name="T20" fmla="*/ 2147483647 w 637"/>
              <a:gd name="T21" fmla="*/ 2147483647 h 480"/>
              <a:gd name="T22" fmla="*/ 2147483647 w 637"/>
              <a:gd name="T23" fmla="*/ 2147483647 h 480"/>
              <a:gd name="T24" fmla="*/ 2147483647 w 637"/>
              <a:gd name="T25" fmla="*/ 2147483647 h 480"/>
              <a:gd name="T26" fmla="*/ 2147483647 w 637"/>
              <a:gd name="T27" fmla="*/ 2147483647 h 480"/>
              <a:gd name="T28" fmla="*/ 2147483647 w 637"/>
              <a:gd name="T29" fmla="*/ 2147483647 h 480"/>
              <a:gd name="T30" fmla="*/ 2147483647 w 637"/>
              <a:gd name="T31" fmla="*/ 2147483647 h 480"/>
              <a:gd name="T32" fmla="*/ 2147483647 w 637"/>
              <a:gd name="T33" fmla="*/ 2147483647 h 480"/>
              <a:gd name="T34" fmla="*/ 2147483647 w 637"/>
              <a:gd name="T35" fmla="*/ 0 h 480"/>
              <a:gd name="T36" fmla="*/ 2147483647 w 637"/>
              <a:gd name="T37" fmla="*/ 2147483647 h 480"/>
              <a:gd name="T38" fmla="*/ 2147483647 w 637"/>
              <a:gd name="T39" fmla="*/ 0 h 480"/>
              <a:gd name="T40" fmla="*/ 2147483647 w 637"/>
              <a:gd name="T41" fmla="*/ 2147483647 h 480"/>
              <a:gd name="T42" fmla="*/ 2147483647 w 637"/>
              <a:gd name="T43" fmla="*/ 2147483647 h 480"/>
              <a:gd name="T44" fmla="*/ 2147483647 w 637"/>
              <a:gd name="T45" fmla="*/ 2147483647 h 480"/>
              <a:gd name="T46" fmla="*/ 2147483647 w 637"/>
              <a:gd name="T47" fmla="*/ 2147483647 h 480"/>
              <a:gd name="T48" fmla="*/ 2147483647 w 637"/>
              <a:gd name="T49" fmla="*/ 2147483647 h 480"/>
              <a:gd name="T50" fmla="*/ 2147483647 w 637"/>
              <a:gd name="T51" fmla="*/ 2147483647 h 480"/>
              <a:gd name="T52" fmla="*/ 2147483647 w 637"/>
              <a:gd name="T53" fmla="*/ 2147483647 h 480"/>
              <a:gd name="T54" fmla="*/ 2147483647 w 637"/>
              <a:gd name="T55" fmla="*/ 2147483647 h 480"/>
              <a:gd name="T56" fmla="*/ 2147483647 w 637"/>
              <a:gd name="T57" fmla="*/ 2147483647 h 480"/>
              <a:gd name="T58" fmla="*/ 2147483647 w 637"/>
              <a:gd name="T59" fmla="*/ 2147483647 h 480"/>
              <a:gd name="T60" fmla="*/ 2147483647 w 637"/>
              <a:gd name="T61" fmla="*/ 2147483647 h 480"/>
              <a:gd name="T62" fmla="*/ 2147483647 w 637"/>
              <a:gd name="T63" fmla="*/ 2147483647 h 480"/>
              <a:gd name="T64" fmla="*/ 2147483647 w 637"/>
              <a:gd name="T65" fmla="*/ 2147483647 h 480"/>
              <a:gd name="T66" fmla="*/ 2147483647 w 637"/>
              <a:gd name="T67" fmla="*/ 2147483647 h 480"/>
              <a:gd name="T68" fmla="*/ 2147483647 w 637"/>
              <a:gd name="T69" fmla="*/ 2147483647 h 480"/>
              <a:gd name="T70" fmla="*/ 2147483647 w 637"/>
              <a:gd name="T71" fmla="*/ 2147483647 h 480"/>
              <a:gd name="T72" fmla="*/ 2147483647 w 637"/>
              <a:gd name="T73" fmla="*/ 2147483647 h 480"/>
              <a:gd name="T74" fmla="*/ 2147483647 w 637"/>
              <a:gd name="T75" fmla="*/ 2147483647 h 480"/>
              <a:gd name="T76" fmla="*/ 2147483647 w 637"/>
              <a:gd name="T77" fmla="*/ 2147483647 h 480"/>
              <a:gd name="T78" fmla="*/ 2147483647 w 637"/>
              <a:gd name="T79" fmla="*/ 2147483647 h 480"/>
              <a:gd name="T80" fmla="*/ 2147483647 w 637"/>
              <a:gd name="T81" fmla="*/ 2147483647 h 480"/>
              <a:gd name="T82" fmla="*/ 2147483647 w 637"/>
              <a:gd name="T83" fmla="*/ 2147483647 h 4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37" h="480">
                <a:moveTo>
                  <a:pt x="360" y="408"/>
                </a:moveTo>
                <a:lnTo>
                  <a:pt x="315" y="450"/>
                </a:lnTo>
                <a:lnTo>
                  <a:pt x="302" y="480"/>
                </a:lnTo>
                <a:lnTo>
                  <a:pt x="0" y="480"/>
                </a:lnTo>
                <a:lnTo>
                  <a:pt x="13" y="480"/>
                </a:lnTo>
                <a:lnTo>
                  <a:pt x="39" y="480"/>
                </a:lnTo>
                <a:lnTo>
                  <a:pt x="26" y="462"/>
                </a:lnTo>
                <a:lnTo>
                  <a:pt x="65" y="450"/>
                </a:lnTo>
                <a:lnTo>
                  <a:pt x="103" y="378"/>
                </a:lnTo>
                <a:lnTo>
                  <a:pt x="90" y="366"/>
                </a:lnTo>
                <a:lnTo>
                  <a:pt x="129" y="336"/>
                </a:lnTo>
                <a:lnTo>
                  <a:pt x="110" y="294"/>
                </a:lnTo>
                <a:lnTo>
                  <a:pt x="129" y="282"/>
                </a:lnTo>
                <a:lnTo>
                  <a:pt x="110" y="270"/>
                </a:lnTo>
                <a:lnTo>
                  <a:pt x="167" y="198"/>
                </a:lnTo>
                <a:lnTo>
                  <a:pt x="167" y="126"/>
                </a:lnTo>
                <a:lnTo>
                  <a:pt x="212" y="102"/>
                </a:lnTo>
                <a:lnTo>
                  <a:pt x="360" y="0"/>
                </a:lnTo>
                <a:lnTo>
                  <a:pt x="438" y="18"/>
                </a:lnTo>
                <a:lnTo>
                  <a:pt x="450" y="0"/>
                </a:lnTo>
                <a:lnTo>
                  <a:pt x="463" y="42"/>
                </a:lnTo>
                <a:lnTo>
                  <a:pt x="489" y="30"/>
                </a:lnTo>
                <a:lnTo>
                  <a:pt x="515" y="84"/>
                </a:lnTo>
                <a:lnTo>
                  <a:pt x="528" y="84"/>
                </a:lnTo>
                <a:lnTo>
                  <a:pt x="528" y="102"/>
                </a:lnTo>
                <a:lnTo>
                  <a:pt x="566" y="114"/>
                </a:lnTo>
                <a:lnTo>
                  <a:pt x="547" y="114"/>
                </a:lnTo>
                <a:lnTo>
                  <a:pt x="566" y="144"/>
                </a:lnTo>
                <a:lnTo>
                  <a:pt x="605" y="144"/>
                </a:lnTo>
                <a:lnTo>
                  <a:pt x="611" y="168"/>
                </a:lnTo>
                <a:lnTo>
                  <a:pt x="637" y="156"/>
                </a:lnTo>
                <a:lnTo>
                  <a:pt x="637" y="168"/>
                </a:lnTo>
                <a:lnTo>
                  <a:pt x="611" y="186"/>
                </a:lnTo>
                <a:lnTo>
                  <a:pt x="611" y="198"/>
                </a:lnTo>
                <a:lnTo>
                  <a:pt x="566" y="228"/>
                </a:lnTo>
                <a:lnTo>
                  <a:pt x="585" y="240"/>
                </a:lnTo>
                <a:lnTo>
                  <a:pt x="515" y="282"/>
                </a:lnTo>
                <a:lnTo>
                  <a:pt x="515" y="294"/>
                </a:lnTo>
                <a:lnTo>
                  <a:pt x="502" y="294"/>
                </a:lnTo>
                <a:lnTo>
                  <a:pt x="450" y="336"/>
                </a:lnTo>
                <a:lnTo>
                  <a:pt x="450" y="378"/>
                </a:lnTo>
                <a:lnTo>
                  <a:pt x="360" y="408"/>
                </a:lnTo>
              </a:path>
            </a:pathLst>
          </a:custGeom>
          <a:solidFill>
            <a:schemeClr val="accent6">
              <a:lumMod val="20000"/>
              <a:lumOff val="80000"/>
            </a:schemeClr>
          </a:solidFill>
          <a:ln w="0">
            <a:solidFill>
              <a:srgbClr val="000000"/>
            </a:solidFill>
            <a:prstDash val="solid"/>
            <a:round/>
            <a:headEnd/>
            <a:tailEnd/>
          </a:ln>
          <a:extLst/>
        </p:spPr>
        <p:txBody>
          <a:bodyPr/>
          <a:lstStyle/>
          <a:p>
            <a:endParaRPr lang="en-US" dirty="0"/>
          </a:p>
        </p:txBody>
      </p:sp>
      <p:sp>
        <p:nvSpPr>
          <p:cNvPr id="2067" name="Freeform 385"/>
          <p:cNvSpPr>
            <a:spLocks/>
          </p:cNvSpPr>
          <p:nvPr/>
        </p:nvSpPr>
        <p:spPr bwMode="auto">
          <a:xfrm>
            <a:off x="1874838" y="3122613"/>
            <a:ext cx="652462" cy="714375"/>
          </a:xfrm>
          <a:custGeom>
            <a:avLst/>
            <a:gdLst>
              <a:gd name="T0" fmla="*/ 2147483647 w 411"/>
              <a:gd name="T1" fmla="*/ 2147483647 h 450"/>
              <a:gd name="T2" fmla="*/ 2147483647 w 411"/>
              <a:gd name="T3" fmla="*/ 2147483647 h 450"/>
              <a:gd name="T4" fmla="*/ 2147483647 w 411"/>
              <a:gd name="T5" fmla="*/ 2147483647 h 450"/>
              <a:gd name="T6" fmla="*/ 2147483647 w 411"/>
              <a:gd name="T7" fmla="*/ 2147483647 h 450"/>
              <a:gd name="T8" fmla="*/ 2147483647 w 411"/>
              <a:gd name="T9" fmla="*/ 2147483647 h 450"/>
              <a:gd name="T10" fmla="*/ 2147483647 w 411"/>
              <a:gd name="T11" fmla="*/ 2147483647 h 450"/>
              <a:gd name="T12" fmla="*/ 2147483647 w 411"/>
              <a:gd name="T13" fmla="*/ 2147483647 h 450"/>
              <a:gd name="T14" fmla="*/ 2147483647 w 411"/>
              <a:gd name="T15" fmla="*/ 2147483647 h 450"/>
              <a:gd name="T16" fmla="*/ 2147483647 w 411"/>
              <a:gd name="T17" fmla="*/ 2147483647 h 450"/>
              <a:gd name="T18" fmla="*/ 2147483647 w 411"/>
              <a:gd name="T19" fmla="*/ 2147483647 h 450"/>
              <a:gd name="T20" fmla="*/ 2147483647 w 411"/>
              <a:gd name="T21" fmla="*/ 2147483647 h 450"/>
              <a:gd name="T22" fmla="*/ 2147483647 w 411"/>
              <a:gd name="T23" fmla="*/ 2147483647 h 450"/>
              <a:gd name="T24" fmla="*/ 2147483647 w 411"/>
              <a:gd name="T25" fmla="*/ 2147483647 h 450"/>
              <a:gd name="T26" fmla="*/ 2147483647 w 411"/>
              <a:gd name="T27" fmla="*/ 2147483647 h 450"/>
              <a:gd name="T28" fmla="*/ 2147483647 w 411"/>
              <a:gd name="T29" fmla="*/ 2147483647 h 450"/>
              <a:gd name="T30" fmla="*/ 2147483647 w 411"/>
              <a:gd name="T31" fmla="*/ 2147483647 h 450"/>
              <a:gd name="T32" fmla="*/ 2147483647 w 411"/>
              <a:gd name="T33" fmla="*/ 2147483647 h 450"/>
              <a:gd name="T34" fmla="*/ 2147483647 w 411"/>
              <a:gd name="T35" fmla="*/ 2147483647 h 450"/>
              <a:gd name="T36" fmla="*/ 2147483647 w 411"/>
              <a:gd name="T37" fmla="*/ 2147483647 h 450"/>
              <a:gd name="T38" fmla="*/ 2147483647 w 411"/>
              <a:gd name="T39" fmla="*/ 2147483647 h 450"/>
              <a:gd name="T40" fmla="*/ 2147483647 w 411"/>
              <a:gd name="T41" fmla="*/ 2147483647 h 450"/>
              <a:gd name="T42" fmla="*/ 2147483647 w 411"/>
              <a:gd name="T43" fmla="*/ 2147483647 h 450"/>
              <a:gd name="T44" fmla="*/ 2147483647 w 411"/>
              <a:gd name="T45" fmla="*/ 2147483647 h 450"/>
              <a:gd name="T46" fmla="*/ 2147483647 w 411"/>
              <a:gd name="T47" fmla="*/ 2147483647 h 450"/>
              <a:gd name="T48" fmla="*/ 0 w 411"/>
              <a:gd name="T49" fmla="*/ 2147483647 h 450"/>
              <a:gd name="T50" fmla="*/ 2147483647 w 411"/>
              <a:gd name="T51" fmla="*/ 2147483647 h 450"/>
              <a:gd name="T52" fmla="*/ 2147483647 w 411"/>
              <a:gd name="T53" fmla="*/ 2147483647 h 450"/>
              <a:gd name="T54" fmla="*/ 2147483647 w 411"/>
              <a:gd name="T55" fmla="*/ 2147483647 h 450"/>
              <a:gd name="T56" fmla="*/ 2147483647 w 411"/>
              <a:gd name="T57" fmla="*/ 2147483647 h 450"/>
              <a:gd name="T58" fmla="*/ 2147483647 w 411"/>
              <a:gd name="T59" fmla="*/ 2147483647 h 450"/>
              <a:gd name="T60" fmla="*/ 2147483647 w 411"/>
              <a:gd name="T61" fmla="*/ 2147483647 h 450"/>
              <a:gd name="T62" fmla="*/ 2147483647 w 411"/>
              <a:gd name="T63" fmla="*/ 2147483647 h 450"/>
              <a:gd name="T64" fmla="*/ 2147483647 w 411"/>
              <a:gd name="T65" fmla="*/ 2147483647 h 450"/>
              <a:gd name="T66" fmla="*/ 2147483647 w 411"/>
              <a:gd name="T67" fmla="*/ 2147483647 h 450"/>
              <a:gd name="T68" fmla="*/ 2147483647 w 411"/>
              <a:gd name="T69" fmla="*/ 2147483647 h 450"/>
              <a:gd name="T70" fmla="*/ 2147483647 w 411"/>
              <a:gd name="T71" fmla="*/ 2147483647 h 450"/>
              <a:gd name="T72" fmla="*/ 2147483647 w 411"/>
              <a:gd name="T73" fmla="*/ 2147483647 h 450"/>
              <a:gd name="T74" fmla="*/ 2147483647 w 411"/>
              <a:gd name="T75" fmla="*/ 0 h 450"/>
              <a:gd name="T76" fmla="*/ 2147483647 w 411"/>
              <a:gd name="T77" fmla="*/ 0 h 450"/>
              <a:gd name="T78" fmla="*/ 2147483647 w 411"/>
              <a:gd name="T79" fmla="*/ 2147483647 h 450"/>
              <a:gd name="T80" fmla="*/ 2147483647 w 411"/>
              <a:gd name="T81" fmla="*/ 2147483647 h 450"/>
              <a:gd name="T82" fmla="*/ 2147483647 w 411"/>
              <a:gd name="T83" fmla="*/ 2147483647 h 4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11" h="450">
                <a:moveTo>
                  <a:pt x="347" y="396"/>
                </a:moveTo>
                <a:lnTo>
                  <a:pt x="302" y="420"/>
                </a:lnTo>
                <a:lnTo>
                  <a:pt x="283" y="408"/>
                </a:lnTo>
                <a:lnTo>
                  <a:pt x="276" y="450"/>
                </a:lnTo>
                <a:lnTo>
                  <a:pt x="263" y="420"/>
                </a:lnTo>
                <a:lnTo>
                  <a:pt x="251" y="420"/>
                </a:lnTo>
                <a:lnTo>
                  <a:pt x="238" y="408"/>
                </a:lnTo>
                <a:lnTo>
                  <a:pt x="225" y="420"/>
                </a:lnTo>
                <a:lnTo>
                  <a:pt x="199" y="420"/>
                </a:lnTo>
                <a:lnTo>
                  <a:pt x="186" y="420"/>
                </a:lnTo>
                <a:lnTo>
                  <a:pt x="160" y="438"/>
                </a:lnTo>
                <a:lnTo>
                  <a:pt x="160" y="420"/>
                </a:lnTo>
                <a:lnTo>
                  <a:pt x="148" y="438"/>
                </a:lnTo>
                <a:lnTo>
                  <a:pt x="109" y="420"/>
                </a:lnTo>
                <a:lnTo>
                  <a:pt x="90" y="450"/>
                </a:lnTo>
                <a:lnTo>
                  <a:pt x="64" y="420"/>
                </a:lnTo>
                <a:lnTo>
                  <a:pt x="96" y="420"/>
                </a:lnTo>
                <a:lnTo>
                  <a:pt x="90" y="396"/>
                </a:lnTo>
                <a:lnTo>
                  <a:pt x="90" y="378"/>
                </a:lnTo>
                <a:lnTo>
                  <a:pt x="64" y="378"/>
                </a:lnTo>
                <a:lnTo>
                  <a:pt x="38" y="366"/>
                </a:lnTo>
                <a:lnTo>
                  <a:pt x="38" y="354"/>
                </a:lnTo>
                <a:lnTo>
                  <a:pt x="13" y="324"/>
                </a:lnTo>
                <a:lnTo>
                  <a:pt x="13" y="252"/>
                </a:lnTo>
                <a:lnTo>
                  <a:pt x="0" y="252"/>
                </a:lnTo>
                <a:lnTo>
                  <a:pt x="25" y="240"/>
                </a:lnTo>
                <a:lnTo>
                  <a:pt x="38" y="210"/>
                </a:lnTo>
                <a:lnTo>
                  <a:pt x="38" y="168"/>
                </a:lnTo>
                <a:lnTo>
                  <a:pt x="64" y="168"/>
                </a:lnTo>
                <a:lnTo>
                  <a:pt x="64" y="156"/>
                </a:lnTo>
                <a:lnTo>
                  <a:pt x="90" y="156"/>
                </a:lnTo>
                <a:lnTo>
                  <a:pt x="90" y="114"/>
                </a:lnTo>
                <a:lnTo>
                  <a:pt x="135" y="114"/>
                </a:lnTo>
                <a:lnTo>
                  <a:pt x="135" y="102"/>
                </a:lnTo>
                <a:lnTo>
                  <a:pt x="186" y="102"/>
                </a:lnTo>
                <a:lnTo>
                  <a:pt x="186" y="60"/>
                </a:lnTo>
                <a:lnTo>
                  <a:pt x="251" y="60"/>
                </a:lnTo>
                <a:lnTo>
                  <a:pt x="251" y="0"/>
                </a:lnTo>
                <a:lnTo>
                  <a:pt x="411" y="0"/>
                </a:lnTo>
                <a:lnTo>
                  <a:pt x="411" y="102"/>
                </a:lnTo>
                <a:lnTo>
                  <a:pt x="411" y="366"/>
                </a:lnTo>
                <a:lnTo>
                  <a:pt x="347" y="396"/>
                </a:lnTo>
              </a:path>
            </a:pathLst>
          </a:custGeom>
          <a:solidFill>
            <a:schemeClr val="accent2">
              <a:lumMod val="20000"/>
              <a:lumOff val="80000"/>
            </a:schemeClr>
          </a:solidFill>
          <a:ln w="0">
            <a:solidFill>
              <a:srgbClr val="000000"/>
            </a:solidFill>
            <a:prstDash val="solid"/>
            <a:round/>
            <a:headEnd/>
            <a:tailEnd/>
          </a:ln>
          <a:extLst/>
        </p:spPr>
        <p:txBody>
          <a:bodyPr/>
          <a:lstStyle/>
          <a:p>
            <a:endParaRPr lang="en-US" dirty="0"/>
          </a:p>
        </p:txBody>
      </p:sp>
      <p:sp>
        <p:nvSpPr>
          <p:cNvPr id="2068" name="Freeform 387"/>
          <p:cNvSpPr>
            <a:spLocks/>
          </p:cNvSpPr>
          <p:nvPr/>
        </p:nvSpPr>
        <p:spPr bwMode="auto">
          <a:xfrm>
            <a:off x="3089275" y="3395663"/>
            <a:ext cx="1001713" cy="800100"/>
          </a:xfrm>
          <a:custGeom>
            <a:avLst/>
            <a:gdLst>
              <a:gd name="T0" fmla="*/ 2147483647 w 631"/>
              <a:gd name="T1" fmla="*/ 2147483647 h 504"/>
              <a:gd name="T2" fmla="*/ 0 w 631"/>
              <a:gd name="T3" fmla="*/ 2147483647 h 504"/>
              <a:gd name="T4" fmla="*/ 0 w 631"/>
              <a:gd name="T5" fmla="*/ 2147483647 h 504"/>
              <a:gd name="T6" fmla="*/ 0 w 631"/>
              <a:gd name="T7" fmla="*/ 2147483647 h 504"/>
              <a:gd name="T8" fmla="*/ 2147483647 w 631"/>
              <a:gd name="T9" fmla="*/ 2147483647 h 504"/>
              <a:gd name="T10" fmla="*/ 2147483647 w 631"/>
              <a:gd name="T11" fmla="*/ 2147483647 h 504"/>
              <a:gd name="T12" fmla="*/ 2147483647 w 631"/>
              <a:gd name="T13" fmla="*/ 2147483647 h 504"/>
              <a:gd name="T14" fmla="*/ 2147483647 w 631"/>
              <a:gd name="T15" fmla="*/ 0 h 504"/>
              <a:gd name="T16" fmla="*/ 2147483647 w 631"/>
              <a:gd name="T17" fmla="*/ 2147483647 h 504"/>
              <a:gd name="T18" fmla="*/ 2147483647 w 631"/>
              <a:gd name="T19" fmla="*/ 2147483647 h 504"/>
              <a:gd name="T20" fmla="*/ 2147483647 w 631"/>
              <a:gd name="T21" fmla="*/ 2147483647 h 504"/>
              <a:gd name="T22" fmla="*/ 2147483647 w 631"/>
              <a:gd name="T23" fmla="*/ 2147483647 h 504"/>
              <a:gd name="T24" fmla="*/ 2147483647 w 631"/>
              <a:gd name="T25" fmla="*/ 2147483647 h 504"/>
              <a:gd name="T26" fmla="*/ 2147483647 w 631"/>
              <a:gd name="T27" fmla="*/ 2147483647 h 504"/>
              <a:gd name="T28" fmla="*/ 2147483647 w 631"/>
              <a:gd name="T29" fmla="*/ 2147483647 h 504"/>
              <a:gd name="T30" fmla="*/ 2147483647 w 631"/>
              <a:gd name="T31" fmla="*/ 2147483647 h 504"/>
              <a:gd name="T32" fmla="*/ 2147483647 w 631"/>
              <a:gd name="T33" fmla="*/ 2147483647 h 504"/>
              <a:gd name="T34" fmla="*/ 2147483647 w 631"/>
              <a:gd name="T35" fmla="*/ 2147483647 h 504"/>
              <a:gd name="T36" fmla="*/ 2147483647 w 631"/>
              <a:gd name="T37" fmla="*/ 2147483647 h 504"/>
              <a:gd name="T38" fmla="*/ 2147483647 w 631"/>
              <a:gd name="T39" fmla="*/ 2147483647 h 504"/>
              <a:gd name="T40" fmla="*/ 2147483647 w 631"/>
              <a:gd name="T41" fmla="*/ 2147483647 h 504"/>
              <a:gd name="T42" fmla="*/ 2147483647 w 631"/>
              <a:gd name="T43" fmla="*/ 2147483647 h 504"/>
              <a:gd name="T44" fmla="*/ 2147483647 w 631"/>
              <a:gd name="T45" fmla="*/ 2147483647 h 504"/>
              <a:gd name="T46" fmla="*/ 2147483647 w 631"/>
              <a:gd name="T47" fmla="*/ 2147483647 h 504"/>
              <a:gd name="T48" fmla="*/ 2147483647 w 631"/>
              <a:gd name="T49" fmla="*/ 2147483647 h 504"/>
              <a:gd name="T50" fmla="*/ 2147483647 w 631"/>
              <a:gd name="T51" fmla="*/ 2147483647 h 504"/>
              <a:gd name="T52" fmla="*/ 2147483647 w 631"/>
              <a:gd name="T53" fmla="*/ 2147483647 h 504"/>
              <a:gd name="T54" fmla="*/ 2147483647 w 631"/>
              <a:gd name="T55" fmla="*/ 2147483647 h 504"/>
              <a:gd name="T56" fmla="*/ 2147483647 w 631"/>
              <a:gd name="T57" fmla="*/ 2147483647 h 504"/>
              <a:gd name="T58" fmla="*/ 2147483647 w 631"/>
              <a:gd name="T59" fmla="*/ 2147483647 h 504"/>
              <a:gd name="T60" fmla="*/ 2147483647 w 631"/>
              <a:gd name="T61" fmla="*/ 2147483647 h 504"/>
              <a:gd name="T62" fmla="*/ 2147483647 w 631"/>
              <a:gd name="T63" fmla="*/ 2147483647 h 504"/>
              <a:gd name="T64" fmla="*/ 2147483647 w 631"/>
              <a:gd name="T65" fmla="*/ 2147483647 h 5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31" h="504">
                <a:moveTo>
                  <a:pt x="373" y="504"/>
                </a:moveTo>
                <a:lnTo>
                  <a:pt x="0" y="504"/>
                </a:lnTo>
                <a:lnTo>
                  <a:pt x="0" y="336"/>
                </a:lnTo>
                <a:lnTo>
                  <a:pt x="0" y="114"/>
                </a:lnTo>
                <a:lnTo>
                  <a:pt x="32" y="60"/>
                </a:lnTo>
                <a:lnTo>
                  <a:pt x="71" y="60"/>
                </a:lnTo>
                <a:lnTo>
                  <a:pt x="135" y="42"/>
                </a:lnTo>
                <a:lnTo>
                  <a:pt x="135" y="0"/>
                </a:lnTo>
                <a:lnTo>
                  <a:pt x="470" y="30"/>
                </a:lnTo>
                <a:lnTo>
                  <a:pt x="585" y="42"/>
                </a:lnTo>
                <a:lnTo>
                  <a:pt x="631" y="102"/>
                </a:lnTo>
                <a:lnTo>
                  <a:pt x="624" y="114"/>
                </a:lnTo>
                <a:lnTo>
                  <a:pt x="566" y="144"/>
                </a:lnTo>
                <a:lnTo>
                  <a:pt x="598" y="198"/>
                </a:lnTo>
                <a:lnTo>
                  <a:pt x="605" y="198"/>
                </a:lnTo>
                <a:lnTo>
                  <a:pt x="624" y="198"/>
                </a:lnTo>
                <a:lnTo>
                  <a:pt x="605" y="210"/>
                </a:lnTo>
                <a:lnTo>
                  <a:pt x="624" y="240"/>
                </a:lnTo>
                <a:lnTo>
                  <a:pt x="598" y="252"/>
                </a:lnTo>
                <a:lnTo>
                  <a:pt x="585" y="270"/>
                </a:lnTo>
                <a:lnTo>
                  <a:pt x="605" y="282"/>
                </a:lnTo>
                <a:lnTo>
                  <a:pt x="560" y="300"/>
                </a:lnTo>
                <a:lnTo>
                  <a:pt x="560" y="282"/>
                </a:lnTo>
                <a:lnTo>
                  <a:pt x="547" y="300"/>
                </a:lnTo>
                <a:lnTo>
                  <a:pt x="534" y="282"/>
                </a:lnTo>
                <a:lnTo>
                  <a:pt x="534" y="300"/>
                </a:lnTo>
                <a:lnTo>
                  <a:pt x="483" y="336"/>
                </a:lnTo>
                <a:lnTo>
                  <a:pt x="457" y="378"/>
                </a:lnTo>
                <a:lnTo>
                  <a:pt x="418" y="396"/>
                </a:lnTo>
                <a:lnTo>
                  <a:pt x="405" y="408"/>
                </a:lnTo>
                <a:lnTo>
                  <a:pt x="360" y="474"/>
                </a:lnTo>
                <a:lnTo>
                  <a:pt x="360" y="486"/>
                </a:lnTo>
                <a:lnTo>
                  <a:pt x="373" y="504"/>
                </a:lnTo>
              </a:path>
            </a:pathLst>
          </a:custGeom>
          <a:solidFill>
            <a:schemeClr val="accent1">
              <a:lumMod val="90000"/>
            </a:schemeClr>
          </a:solidFill>
          <a:ln w="0">
            <a:solidFill>
              <a:srgbClr val="000000"/>
            </a:solidFill>
            <a:prstDash val="solid"/>
            <a:round/>
            <a:headEnd/>
            <a:tailEnd/>
          </a:ln>
          <a:extLst/>
        </p:spPr>
        <p:txBody>
          <a:bodyPr/>
          <a:lstStyle/>
          <a:p>
            <a:endParaRPr lang="en-US" dirty="0"/>
          </a:p>
        </p:txBody>
      </p:sp>
      <p:sp>
        <p:nvSpPr>
          <p:cNvPr id="2069" name="Freeform 389"/>
          <p:cNvSpPr>
            <a:spLocks/>
          </p:cNvSpPr>
          <p:nvPr/>
        </p:nvSpPr>
        <p:spPr bwMode="auto">
          <a:xfrm>
            <a:off x="4022725" y="3084513"/>
            <a:ext cx="1276350" cy="752475"/>
          </a:xfrm>
          <a:custGeom>
            <a:avLst/>
            <a:gdLst>
              <a:gd name="T0" fmla="*/ 2147483647 w 804"/>
              <a:gd name="T1" fmla="*/ 2147483647 h 474"/>
              <a:gd name="T2" fmla="*/ 2147483647 w 804"/>
              <a:gd name="T3" fmla="*/ 0 h 474"/>
              <a:gd name="T4" fmla="*/ 2147483647 w 804"/>
              <a:gd name="T5" fmla="*/ 0 h 474"/>
              <a:gd name="T6" fmla="*/ 2147483647 w 804"/>
              <a:gd name="T7" fmla="*/ 2147483647 h 474"/>
              <a:gd name="T8" fmla="*/ 2147483647 w 804"/>
              <a:gd name="T9" fmla="*/ 2147483647 h 474"/>
              <a:gd name="T10" fmla="*/ 2147483647 w 804"/>
              <a:gd name="T11" fmla="*/ 2147483647 h 474"/>
              <a:gd name="T12" fmla="*/ 2147483647 w 804"/>
              <a:gd name="T13" fmla="*/ 2147483647 h 474"/>
              <a:gd name="T14" fmla="*/ 2147483647 w 804"/>
              <a:gd name="T15" fmla="*/ 2147483647 h 474"/>
              <a:gd name="T16" fmla="*/ 2147483647 w 804"/>
              <a:gd name="T17" fmla="*/ 2147483647 h 474"/>
              <a:gd name="T18" fmla="*/ 2147483647 w 804"/>
              <a:gd name="T19" fmla="*/ 2147483647 h 474"/>
              <a:gd name="T20" fmla="*/ 2147483647 w 804"/>
              <a:gd name="T21" fmla="*/ 2147483647 h 474"/>
              <a:gd name="T22" fmla="*/ 2147483647 w 804"/>
              <a:gd name="T23" fmla="*/ 2147483647 h 474"/>
              <a:gd name="T24" fmla="*/ 2147483647 w 804"/>
              <a:gd name="T25" fmla="*/ 2147483647 h 474"/>
              <a:gd name="T26" fmla="*/ 2147483647 w 804"/>
              <a:gd name="T27" fmla="*/ 2147483647 h 474"/>
              <a:gd name="T28" fmla="*/ 2147483647 w 804"/>
              <a:gd name="T29" fmla="*/ 2147483647 h 474"/>
              <a:gd name="T30" fmla="*/ 2147483647 w 804"/>
              <a:gd name="T31" fmla="*/ 2147483647 h 474"/>
              <a:gd name="T32" fmla="*/ 2147483647 w 804"/>
              <a:gd name="T33" fmla="*/ 2147483647 h 474"/>
              <a:gd name="T34" fmla="*/ 2147483647 w 804"/>
              <a:gd name="T35" fmla="*/ 2147483647 h 474"/>
              <a:gd name="T36" fmla="*/ 2147483647 w 804"/>
              <a:gd name="T37" fmla="*/ 2147483647 h 474"/>
              <a:gd name="T38" fmla="*/ 2147483647 w 804"/>
              <a:gd name="T39" fmla="*/ 2147483647 h 474"/>
              <a:gd name="T40" fmla="*/ 2147483647 w 804"/>
              <a:gd name="T41" fmla="*/ 2147483647 h 474"/>
              <a:gd name="T42" fmla="*/ 2147483647 w 804"/>
              <a:gd name="T43" fmla="*/ 2147483647 h 474"/>
              <a:gd name="T44" fmla="*/ 2147483647 w 804"/>
              <a:gd name="T45" fmla="*/ 2147483647 h 474"/>
              <a:gd name="T46" fmla="*/ 2147483647 w 804"/>
              <a:gd name="T47" fmla="*/ 2147483647 h 474"/>
              <a:gd name="T48" fmla="*/ 2147483647 w 804"/>
              <a:gd name="T49" fmla="*/ 2147483647 h 474"/>
              <a:gd name="T50" fmla="*/ 2147483647 w 804"/>
              <a:gd name="T51" fmla="*/ 2147483647 h 474"/>
              <a:gd name="T52" fmla="*/ 2147483647 w 804"/>
              <a:gd name="T53" fmla="*/ 2147483647 h 474"/>
              <a:gd name="T54" fmla="*/ 2147483647 w 804"/>
              <a:gd name="T55" fmla="*/ 2147483647 h 474"/>
              <a:gd name="T56" fmla="*/ 2147483647 w 804"/>
              <a:gd name="T57" fmla="*/ 2147483647 h 474"/>
              <a:gd name="T58" fmla="*/ 2147483647 w 804"/>
              <a:gd name="T59" fmla="*/ 2147483647 h 474"/>
              <a:gd name="T60" fmla="*/ 2147483647 w 804"/>
              <a:gd name="T61" fmla="*/ 2147483647 h 474"/>
              <a:gd name="T62" fmla="*/ 0 w 804"/>
              <a:gd name="T63" fmla="*/ 2147483647 h 474"/>
              <a:gd name="T64" fmla="*/ 2147483647 w 804"/>
              <a:gd name="T65" fmla="*/ 2147483647 h 4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04" h="474">
                <a:moveTo>
                  <a:pt x="97" y="96"/>
                </a:moveTo>
                <a:lnTo>
                  <a:pt x="97" y="0"/>
                </a:lnTo>
                <a:lnTo>
                  <a:pt x="425" y="0"/>
                </a:lnTo>
                <a:lnTo>
                  <a:pt x="425" y="24"/>
                </a:lnTo>
                <a:lnTo>
                  <a:pt x="476" y="96"/>
                </a:lnTo>
                <a:lnTo>
                  <a:pt x="515" y="108"/>
                </a:lnTo>
                <a:lnTo>
                  <a:pt x="553" y="168"/>
                </a:lnTo>
                <a:lnTo>
                  <a:pt x="598" y="222"/>
                </a:lnTo>
                <a:lnTo>
                  <a:pt x="650" y="234"/>
                </a:lnTo>
                <a:lnTo>
                  <a:pt x="778" y="378"/>
                </a:lnTo>
                <a:lnTo>
                  <a:pt x="804" y="378"/>
                </a:lnTo>
                <a:lnTo>
                  <a:pt x="804" y="390"/>
                </a:lnTo>
                <a:lnTo>
                  <a:pt x="624" y="444"/>
                </a:lnTo>
                <a:lnTo>
                  <a:pt x="502" y="474"/>
                </a:lnTo>
                <a:lnTo>
                  <a:pt x="450" y="420"/>
                </a:lnTo>
                <a:lnTo>
                  <a:pt x="438" y="378"/>
                </a:lnTo>
                <a:lnTo>
                  <a:pt x="367" y="336"/>
                </a:lnTo>
                <a:lnTo>
                  <a:pt x="302" y="336"/>
                </a:lnTo>
                <a:lnTo>
                  <a:pt x="277" y="306"/>
                </a:lnTo>
                <a:lnTo>
                  <a:pt x="264" y="306"/>
                </a:lnTo>
                <a:lnTo>
                  <a:pt x="251" y="276"/>
                </a:lnTo>
                <a:lnTo>
                  <a:pt x="180" y="276"/>
                </a:lnTo>
                <a:lnTo>
                  <a:pt x="180" y="192"/>
                </a:lnTo>
                <a:lnTo>
                  <a:pt x="142" y="222"/>
                </a:lnTo>
                <a:lnTo>
                  <a:pt x="142" y="234"/>
                </a:lnTo>
                <a:lnTo>
                  <a:pt x="122" y="234"/>
                </a:lnTo>
                <a:lnTo>
                  <a:pt x="116" y="252"/>
                </a:lnTo>
                <a:lnTo>
                  <a:pt x="97" y="276"/>
                </a:lnTo>
                <a:lnTo>
                  <a:pt x="77" y="276"/>
                </a:lnTo>
                <a:lnTo>
                  <a:pt x="77" y="306"/>
                </a:lnTo>
                <a:lnTo>
                  <a:pt x="52" y="294"/>
                </a:lnTo>
                <a:lnTo>
                  <a:pt x="0" y="234"/>
                </a:lnTo>
                <a:lnTo>
                  <a:pt x="97" y="96"/>
                </a:lnTo>
              </a:path>
            </a:pathLst>
          </a:custGeom>
          <a:solidFill>
            <a:schemeClr val="accent1">
              <a:lumMod val="90000"/>
            </a:schemeClr>
          </a:solidFill>
          <a:ln w="0">
            <a:solidFill>
              <a:srgbClr val="000000"/>
            </a:solidFill>
            <a:prstDash val="solid"/>
            <a:round/>
            <a:headEnd/>
            <a:tailEnd/>
          </a:ln>
          <a:extLst/>
        </p:spPr>
        <p:txBody>
          <a:bodyPr/>
          <a:lstStyle/>
          <a:p>
            <a:endParaRPr lang="en-US" dirty="0"/>
          </a:p>
        </p:txBody>
      </p:sp>
      <p:sp>
        <p:nvSpPr>
          <p:cNvPr id="2070" name="Freeform 391"/>
          <p:cNvSpPr>
            <a:spLocks/>
          </p:cNvSpPr>
          <p:nvPr/>
        </p:nvSpPr>
        <p:spPr bwMode="auto">
          <a:xfrm>
            <a:off x="5953125" y="3322638"/>
            <a:ext cx="571500" cy="771525"/>
          </a:xfrm>
          <a:custGeom>
            <a:avLst/>
            <a:gdLst>
              <a:gd name="T0" fmla="*/ 2147483647 w 360"/>
              <a:gd name="T1" fmla="*/ 2147483647 h 486"/>
              <a:gd name="T2" fmla="*/ 2147483647 w 360"/>
              <a:gd name="T3" fmla="*/ 2147483647 h 486"/>
              <a:gd name="T4" fmla="*/ 2147483647 w 360"/>
              <a:gd name="T5" fmla="*/ 2147483647 h 486"/>
              <a:gd name="T6" fmla="*/ 2147483647 w 360"/>
              <a:gd name="T7" fmla="*/ 2147483647 h 486"/>
              <a:gd name="T8" fmla="*/ 2147483647 w 360"/>
              <a:gd name="T9" fmla="*/ 0 h 486"/>
              <a:gd name="T10" fmla="*/ 2147483647 w 360"/>
              <a:gd name="T11" fmla="*/ 0 h 486"/>
              <a:gd name="T12" fmla="*/ 2147483647 w 360"/>
              <a:gd name="T13" fmla="*/ 2147483647 h 486"/>
              <a:gd name="T14" fmla="*/ 2147483647 w 360"/>
              <a:gd name="T15" fmla="*/ 2147483647 h 486"/>
              <a:gd name="T16" fmla="*/ 0 w 360"/>
              <a:gd name="T17" fmla="*/ 2147483647 h 486"/>
              <a:gd name="T18" fmla="*/ 2147483647 w 360"/>
              <a:gd name="T19" fmla="*/ 2147483647 h 486"/>
              <a:gd name="T20" fmla="*/ 2147483647 w 360"/>
              <a:gd name="T21" fmla="*/ 2147483647 h 486"/>
              <a:gd name="T22" fmla="*/ 2147483647 w 360"/>
              <a:gd name="T23" fmla="*/ 2147483647 h 486"/>
              <a:gd name="T24" fmla="*/ 2147483647 w 360"/>
              <a:gd name="T25" fmla="*/ 2147483647 h 486"/>
              <a:gd name="T26" fmla="*/ 2147483647 w 360"/>
              <a:gd name="T27" fmla="*/ 2147483647 h 486"/>
              <a:gd name="T28" fmla="*/ 2147483647 w 360"/>
              <a:gd name="T29" fmla="*/ 2147483647 h 486"/>
              <a:gd name="T30" fmla="*/ 2147483647 w 360"/>
              <a:gd name="T31" fmla="*/ 2147483647 h 486"/>
              <a:gd name="T32" fmla="*/ 2147483647 w 360"/>
              <a:gd name="T33" fmla="*/ 2147483647 h 486"/>
              <a:gd name="T34" fmla="*/ 2147483647 w 360"/>
              <a:gd name="T35" fmla="*/ 2147483647 h 486"/>
              <a:gd name="T36" fmla="*/ 2147483647 w 360"/>
              <a:gd name="T37" fmla="*/ 2147483647 h 486"/>
              <a:gd name="T38" fmla="*/ 2147483647 w 360"/>
              <a:gd name="T39" fmla="*/ 2147483647 h 486"/>
              <a:gd name="T40" fmla="*/ 2147483647 w 360"/>
              <a:gd name="T41" fmla="*/ 2147483647 h 486"/>
              <a:gd name="T42" fmla="*/ 2147483647 w 360"/>
              <a:gd name="T43" fmla="*/ 2147483647 h 4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 h="486">
                <a:moveTo>
                  <a:pt x="334" y="240"/>
                </a:moveTo>
                <a:lnTo>
                  <a:pt x="347" y="156"/>
                </a:lnTo>
                <a:lnTo>
                  <a:pt x="308" y="156"/>
                </a:lnTo>
                <a:lnTo>
                  <a:pt x="270" y="102"/>
                </a:lnTo>
                <a:lnTo>
                  <a:pt x="270" y="0"/>
                </a:lnTo>
                <a:lnTo>
                  <a:pt x="193" y="0"/>
                </a:lnTo>
                <a:lnTo>
                  <a:pt x="161" y="30"/>
                </a:lnTo>
                <a:lnTo>
                  <a:pt x="32" y="144"/>
                </a:lnTo>
                <a:lnTo>
                  <a:pt x="0" y="144"/>
                </a:lnTo>
                <a:lnTo>
                  <a:pt x="19" y="228"/>
                </a:lnTo>
                <a:lnTo>
                  <a:pt x="58" y="240"/>
                </a:lnTo>
                <a:lnTo>
                  <a:pt x="58" y="282"/>
                </a:lnTo>
                <a:lnTo>
                  <a:pt x="109" y="324"/>
                </a:lnTo>
                <a:lnTo>
                  <a:pt x="96" y="396"/>
                </a:lnTo>
                <a:lnTo>
                  <a:pt x="109" y="396"/>
                </a:lnTo>
                <a:lnTo>
                  <a:pt x="109" y="450"/>
                </a:lnTo>
                <a:lnTo>
                  <a:pt x="193" y="438"/>
                </a:lnTo>
                <a:lnTo>
                  <a:pt x="212" y="486"/>
                </a:lnTo>
                <a:lnTo>
                  <a:pt x="283" y="462"/>
                </a:lnTo>
                <a:lnTo>
                  <a:pt x="296" y="396"/>
                </a:lnTo>
                <a:lnTo>
                  <a:pt x="360" y="342"/>
                </a:lnTo>
                <a:lnTo>
                  <a:pt x="334" y="240"/>
                </a:lnTo>
              </a:path>
            </a:pathLst>
          </a:custGeom>
          <a:solidFill>
            <a:schemeClr val="accent1">
              <a:lumMod val="90000"/>
            </a:schemeClr>
          </a:solidFill>
          <a:ln w="0">
            <a:solidFill>
              <a:srgbClr val="000000"/>
            </a:solidFill>
            <a:prstDash val="solid"/>
            <a:round/>
            <a:headEnd/>
            <a:tailEnd/>
          </a:ln>
          <a:extLst/>
        </p:spPr>
        <p:txBody>
          <a:bodyPr/>
          <a:lstStyle/>
          <a:p>
            <a:endParaRPr lang="en-US" dirty="0"/>
          </a:p>
        </p:txBody>
      </p:sp>
      <p:sp>
        <p:nvSpPr>
          <p:cNvPr id="2071" name="Freeform 393"/>
          <p:cNvSpPr>
            <a:spLocks/>
          </p:cNvSpPr>
          <p:nvPr/>
        </p:nvSpPr>
        <p:spPr bwMode="auto">
          <a:xfrm>
            <a:off x="817563" y="2520950"/>
            <a:ext cx="1184275" cy="552450"/>
          </a:xfrm>
          <a:custGeom>
            <a:avLst/>
            <a:gdLst>
              <a:gd name="T0" fmla="*/ 0 w 746"/>
              <a:gd name="T1" fmla="*/ 2147483647 h 348"/>
              <a:gd name="T2" fmla="*/ 2147483647 w 746"/>
              <a:gd name="T3" fmla="*/ 0 h 348"/>
              <a:gd name="T4" fmla="*/ 2147483647 w 746"/>
              <a:gd name="T5" fmla="*/ 2147483647 h 348"/>
              <a:gd name="T6" fmla="*/ 2147483647 w 746"/>
              <a:gd name="T7" fmla="*/ 2147483647 h 348"/>
              <a:gd name="T8" fmla="*/ 2147483647 w 746"/>
              <a:gd name="T9" fmla="*/ 2147483647 h 348"/>
              <a:gd name="T10" fmla="*/ 2147483647 w 746"/>
              <a:gd name="T11" fmla="*/ 2147483647 h 348"/>
              <a:gd name="T12" fmla="*/ 2147483647 w 746"/>
              <a:gd name="T13" fmla="*/ 2147483647 h 348"/>
              <a:gd name="T14" fmla="*/ 2147483647 w 746"/>
              <a:gd name="T15" fmla="*/ 2147483647 h 348"/>
              <a:gd name="T16" fmla="*/ 2147483647 w 746"/>
              <a:gd name="T17" fmla="*/ 2147483647 h 348"/>
              <a:gd name="T18" fmla="*/ 2147483647 w 746"/>
              <a:gd name="T19" fmla="*/ 2147483647 h 348"/>
              <a:gd name="T20" fmla="*/ 2147483647 w 746"/>
              <a:gd name="T21" fmla="*/ 2147483647 h 348"/>
              <a:gd name="T22" fmla="*/ 2147483647 w 746"/>
              <a:gd name="T23" fmla="*/ 2147483647 h 348"/>
              <a:gd name="T24" fmla="*/ 2147483647 w 746"/>
              <a:gd name="T25" fmla="*/ 2147483647 h 348"/>
              <a:gd name="T26" fmla="*/ 0 w 746"/>
              <a:gd name="T27" fmla="*/ 2147483647 h 348"/>
              <a:gd name="T28" fmla="*/ 0 w 746"/>
              <a:gd name="T29" fmla="*/ 2147483647 h 3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46" h="348">
                <a:moveTo>
                  <a:pt x="0" y="12"/>
                </a:moveTo>
                <a:lnTo>
                  <a:pt x="746" y="0"/>
                </a:lnTo>
                <a:lnTo>
                  <a:pt x="746" y="222"/>
                </a:lnTo>
                <a:lnTo>
                  <a:pt x="579" y="222"/>
                </a:lnTo>
                <a:lnTo>
                  <a:pt x="579" y="234"/>
                </a:lnTo>
                <a:lnTo>
                  <a:pt x="541" y="264"/>
                </a:lnTo>
                <a:lnTo>
                  <a:pt x="515" y="264"/>
                </a:lnTo>
                <a:lnTo>
                  <a:pt x="515" y="276"/>
                </a:lnTo>
                <a:lnTo>
                  <a:pt x="489" y="288"/>
                </a:lnTo>
                <a:lnTo>
                  <a:pt x="489" y="306"/>
                </a:lnTo>
                <a:lnTo>
                  <a:pt x="476" y="306"/>
                </a:lnTo>
                <a:lnTo>
                  <a:pt x="438" y="318"/>
                </a:lnTo>
                <a:lnTo>
                  <a:pt x="425" y="330"/>
                </a:lnTo>
                <a:lnTo>
                  <a:pt x="0" y="348"/>
                </a:lnTo>
                <a:lnTo>
                  <a:pt x="0" y="12"/>
                </a:lnTo>
              </a:path>
            </a:pathLst>
          </a:custGeom>
          <a:solidFill>
            <a:schemeClr val="accent1">
              <a:lumMod val="90000"/>
            </a:schemeClr>
          </a:solidFill>
          <a:ln w="0">
            <a:solidFill>
              <a:srgbClr val="000000"/>
            </a:solidFill>
            <a:prstDash val="solid"/>
            <a:round/>
            <a:headEnd/>
            <a:tailEnd/>
          </a:ln>
          <a:extLst/>
        </p:spPr>
        <p:txBody>
          <a:bodyPr/>
          <a:lstStyle/>
          <a:p>
            <a:endParaRPr lang="en-US" dirty="0"/>
          </a:p>
        </p:txBody>
      </p:sp>
      <p:sp>
        <p:nvSpPr>
          <p:cNvPr id="2072" name="Freeform 395"/>
          <p:cNvSpPr>
            <a:spLocks/>
          </p:cNvSpPr>
          <p:nvPr/>
        </p:nvSpPr>
        <p:spPr bwMode="auto">
          <a:xfrm>
            <a:off x="4656138" y="4770438"/>
            <a:ext cx="1011237" cy="571500"/>
          </a:xfrm>
          <a:custGeom>
            <a:avLst/>
            <a:gdLst>
              <a:gd name="T0" fmla="*/ 2147483647 w 637"/>
              <a:gd name="T1" fmla="*/ 2147483647 h 360"/>
              <a:gd name="T2" fmla="*/ 2147483647 w 637"/>
              <a:gd name="T3" fmla="*/ 2147483647 h 360"/>
              <a:gd name="T4" fmla="*/ 2147483647 w 637"/>
              <a:gd name="T5" fmla="*/ 2147483647 h 360"/>
              <a:gd name="T6" fmla="*/ 2147483647 w 637"/>
              <a:gd name="T7" fmla="*/ 2147483647 h 360"/>
              <a:gd name="T8" fmla="*/ 2147483647 w 637"/>
              <a:gd name="T9" fmla="*/ 2147483647 h 360"/>
              <a:gd name="T10" fmla="*/ 2147483647 w 637"/>
              <a:gd name="T11" fmla="*/ 2147483647 h 360"/>
              <a:gd name="T12" fmla="*/ 2147483647 w 637"/>
              <a:gd name="T13" fmla="*/ 2147483647 h 360"/>
              <a:gd name="T14" fmla="*/ 0 w 637"/>
              <a:gd name="T15" fmla="*/ 2147483647 h 360"/>
              <a:gd name="T16" fmla="*/ 2147483647 w 637"/>
              <a:gd name="T17" fmla="*/ 2147483647 h 360"/>
              <a:gd name="T18" fmla="*/ 2147483647 w 637"/>
              <a:gd name="T19" fmla="*/ 2147483647 h 360"/>
              <a:gd name="T20" fmla="*/ 2147483647 w 637"/>
              <a:gd name="T21" fmla="*/ 2147483647 h 360"/>
              <a:gd name="T22" fmla="*/ 2147483647 w 637"/>
              <a:gd name="T23" fmla="*/ 2147483647 h 360"/>
              <a:gd name="T24" fmla="*/ 2147483647 w 637"/>
              <a:gd name="T25" fmla="*/ 2147483647 h 360"/>
              <a:gd name="T26" fmla="*/ 2147483647 w 637"/>
              <a:gd name="T27" fmla="*/ 2147483647 h 360"/>
              <a:gd name="T28" fmla="*/ 2147483647 w 637"/>
              <a:gd name="T29" fmla="*/ 2147483647 h 360"/>
              <a:gd name="T30" fmla="*/ 2147483647 w 637"/>
              <a:gd name="T31" fmla="*/ 2147483647 h 360"/>
              <a:gd name="T32" fmla="*/ 2147483647 w 637"/>
              <a:gd name="T33" fmla="*/ 2147483647 h 360"/>
              <a:gd name="T34" fmla="*/ 2147483647 w 637"/>
              <a:gd name="T35" fmla="*/ 2147483647 h 360"/>
              <a:gd name="T36" fmla="*/ 2147483647 w 637"/>
              <a:gd name="T37" fmla="*/ 0 h 360"/>
              <a:gd name="T38" fmla="*/ 2147483647 w 637"/>
              <a:gd name="T39" fmla="*/ 2147483647 h 360"/>
              <a:gd name="T40" fmla="*/ 2147483647 w 637"/>
              <a:gd name="T41" fmla="*/ 2147483647 h 360"/>
              <a:gd name="T42" fmla="*/ 2147483647 w 637"/>
              <a:gd name="T43" fmla="*/ 2147483647 h 360"/>
              <a:gd name="T44" fmla="*/ 2147483647 w 637"/>
              <a:gd name="T45" fmla="*/ 2147483647 h 360"/>
              <a:gd name="T46" fmla="*/ 2147483647 w 637"/>
              <a:gd name="T47" fmla="*/ 2147483647 h 360"/>
              <a:gd name="T48" fmla="*/ 2147483647 w 637"/>
              <a:gd name="T49" fmla="*/ 2147483647 h 360"/>
              <a:gd name="T50" fmla="*/ 2147483647 w 637"/>
              <a:gd name="T51" fmla="*/ 2147483647 h 360"/>
              <a:gd name="T52" fmla="*/ 2147483647 w 637"/>
              <a:gd name="T53" fmla="*/ 2147483647 h 360"/>
              <a:gd name="T54" fmla="*/ 2147483647 w 637"/>
              <a:gd name="T55" fmla="*/ 2147483647 h 360"/>
              <a:gd name="T56" fmla="*/ 2147483647 w 637"/>
              <a:gd name="T57" fmla="*/ 2147483647 h 360"/>
              <a:gd name="T58" fmla="*/ 2147483647 w 637"/>
              <a:gd name="T59" fmla="*/ 2147483647 h 360"/>
              <a:gd name="T60" fmla="*/ 2147483647 w 637"/>
              <a:gd name="T61" fmla="*/ 2147483647 h 360"/>
              <a:gd name="T62" fmla="*/ 2147483647 w 637"/>
              <a:gd name="T63" fmla="*/ 2147483647 h 360"/>
              <a:gd name="T64" fmla="*/ 2147483647 w 637"/>
              <a:gd name="T65" fmla="*/ 2147483647 h 360"/>
              <a:gd name="T66" fmla="*/ 2147483647 w 637"/>
              <a:gd name="T67" fmla="*/ 2147483647 h 3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7" h="360">
                <a:moveTo>
                  <a:pt x="360" y="276"/>
                </a:moveTo>
                <a:lnTo>
                  <a:pt x="167" y="306"/>
                </a:lnTo>
                <a:lnTo>
                  <a:pt x="122" y="360"/>
                </a:lnTo>
                <a:lnTo>
                  <a:pt x="135" y="330"/>
                </a:lnTo>
                <a:lnTo>
                  <a:pt x="96" y="306"/>
                </a:lnTo>
                <a:lnTo>
                  <a:pt x="45" y="192"/>
                </a:lnTo>
                <a:lnTo>
                  <a:pt x="19" y="180"/>
                </a:lnTo>
                <a:lnTo>
                  <a:pt x="0" y="138"/>
                </a:lnTo>
                <a:lnTo>
                  <a:pt x="13" y="138"/>
                </a:lnTo>
                <a:lnTo>
                  <a:pt x="19" y="138"/>
                </a:lnTo>
                <a:lnTo>
                  <a:pt x="45" y="108"/>
                </a:lnTo>
                <a:lnTo>
                  <a:pt x="71" y="96"/>
                </a:lnTo>
                <a:lnTo>
                  <a:pt x="206" y="12"/>
                </a:lnTo>
                <a:lnTo>
                  <a:pt x="167" y="66"/>
                </a:lnTo>
                <a:lnTo>
                  <a:pt x="244" y="24"/>
                </a:lnTo>
                <a:lnTo>
                  <a:pt x="244" y="54"/>
                </a:lnTo>
                <a:lnTo>
                  <a:pt x="321" y="36"/>
                </a:lnTo>
                <a:lnTo>
                  <a:pt x="508" y="24"/>
                </a:lnTo>
                <a:lnTo>
                  <a:pt x="585" y="0"/>
                </a:lnTo>
                <a:lnTo>
                  <a:pt x="572" y="36"/>
                </a:lnTo>
                <a:lnTo>
                  <a:pt x="637" y="96"/>
                </a:lnTo>
                <a:lnTo>
                  <a:pt x="611" y="108"/>
                </a:lnTo>
                <a:lnTo>
                  <a:pt x="598" y="96"/>
                </a:lnTo>
                <a:lnTo>
                  <a:pt x="598" y="108"/>
                </a:lnTo>
                <a:lnTo>
                  <a:pt x="572" y="108"/>
                </a:lnTo>
                <a:lnTo>
                  <a:pt x="572" y="120"/>
                </a:lnTo>
                <a:lnTo>
                  <a:pt x="585" y="138"/>
                </a:lnTo>
                <a:lnTo>
                  <a:pt x="572" y="138"/>
                </a:lnTo>
                <a:lnTo>
                  <a:pt x="585" y="150"/>
                </a:lnTo>
                <a:lnTo>
                  <a:pt x="521" y="150"/>
                </a:lnTo>
                <a:lnTo>
                  <a:pt x="534" y="162"/>
                </a:lnTo>
                <a:lnTo>
                  <a:pt x="495" y="162"/>
                </a:lnTo>
                <a:lnTo>
                  <a:pt x="399" y="246"/>
                </a:lnTo>
                <a:lnTo>
                  <a:pt x="360" y="276"/>
                </a:lnTo>
              </a:path>
            </a:pathLst>
          </a:custGeom>
          <a:solidFill>
            <a:schemeClr val="accent1">
              <a:lumMod val="90000"/>
            </a:schemeClr>
          </a:solidFill>
          <a:ln w="0">
            <a:solidFill>
              <a:srgbClr val="000000"/>
            </a:solidFill>
            <a:prstDash val="solid"/>
            <a:round/>
            <a:headEnd/>
            <a:tailEnd/>
          </a:ln>
          <a:extLst/>
        </p:spPr>
        <p:txBody>
          <a:bodyPr/>
          <a:lstStyle/>
          <a:p>
            <a:endParaRPr lang="en-US" dirty="0"/>
          </a:p>
        </p:txBody>
      </p:sp>
      <p:sp>
        <p:nvSpPr>
          <p:cNvPr id="2073" name="Freeform 397"/>
          <p:cNvSpPr>
            <a:spLocks/>
          </p:cNvSpPr>
          <p:nvPr/>
        </p:nvSpPr>
        <p:spPr bwMode="auto">
          <a:xfrm>
            <a:off x="5421313" y="4284663"/>
            <a:ext cx="654050" cy="790575"/>
          </a:xfrm>
          <a:custGeom>
            <a:avLst/>
            <a:gdLst>
              <a:gd name="T0" fmla="*/ 2147483647 w 412"/>
              <a:gd name="T1" fmla="*/ 2147483647 h 498"/>
              <a:gd name="T2" fmla="*/ 2147483647 w 412"/>
              <a:gd name="T3" fmla="*/ 2147483647 h 498"/>
              <a:gd name="T4" fmla="*/ 2147483647 w 412"/>
              <a:gd name="T5" fmla="*/ 2147483647 h 498"/>
              <a:gd name="T6" fmla="*/ 2147483647 w 412"/>
              <a:gd name="T7" fmla="*/ 2147483647 h 498"/>
              <a:gd name="T8" fmla="*/ 0 w 412"/>
              <a:gd name="T9" fmla="*/ 2147483647 h 498"/>
              <a:gd name="T10" fmla="*/ 2147483647 w 412"/>
              <a:gd name="T11" fmla="*/ 2147483647 h 498"/>
              <a:gd name="T12" fmla="*/ 2147483647 w 412"/>
              <a:gd name="T13" fmla="*/ 2147483647 h 498"/>
              <a:gd name="T14" fmla="*/ 2147483647 w 412"/>
              <a:gd name="T15" fmla="*/ 2147483647 h 498"/>
              <a:gd name="T16" fmla="*/ 2147483647 w 412"/>
              <a:gd name="T17" fmla="*/ 2147483647 h 498"/>
              <a:gd name="T18" fmla="*/ 2147483647 w 412"/>
              <a:gd name="T19" fmla="*/ 2147483647 h 498"/>
              <a:gd name="T20" fmla="*/ 2147483647 w 412"/>
              <a:gd name="T21" fmla="*/ 2147483647 h 498"/>
              <a:gd name="T22" fmla="*/ 2147483647 w 412"/>
              <a:gd name="T23" fmla="*/ 2147483647 h 498"/>
              <a:gd name="T24" fmla="*/ 2147483647 w 412"/>
              <a:gd name="T25" fmla="*/ 2147483647 h 498"/>
              <a:gd name="T26" fmla="*/ 2147483647 w 412"/>
              <a:gd name="T27" fmla="*/ 2147483647 h 498"/>
              <a:gd name="T28" fmla="*/ 2147483647 w 412"/>
              <a:gd name="T29" fmla="*/ 2147483647 h 498"/>
              <a:gd name="T30" fmla="*/ 2147483647 w 412"/>
              <a:gd name="T31" fmla="*/ 2147483647 h 498"/>
              <a:gd name="T32" fmla="*/ 2147483647 w 412"/>
              <a:gd name="T33" fmla="*/ 2147483647 h 498"/>
              <a:gd name="T34" fmla="*/ 2147483647 w 412"/>
              <a:gd name="T35" fmla="*/ 2147483647 h 498"/>
              <a:gd name="T36" fmla="*/ 2147483647 w 412"/>
              <a:gd name="T37" fmla="*/ 0 h 498"/>
              <a:gd name="T38" fmla="*/ 2147483647 w 412"/>
              <a:gd name="T39" fmla="*/ 2147483647 h 498"/>
              <a:gd name="T40" fmla="*/ 2147483647 w 412"/>
              <a:gd name="T41" fmla="*/ 2147483647 h 498"/>
              <a:gd name="T42" fmla="*/ 2147483647 w 412"/>
              <a:gd name="T43" fmla="*/ 2147483647 h 498"/>
              <a:gd name="T44" fmla="*/ 2147483647 w 412"/>
              <a:gd name="T45" fmla="*/ 2147483647 h 498"/>
              <a:gd name="T46" fmla="*/ 2147483647 w 412"/>
              <a:gd name="T47" fmla="*/ 2147483647 h 498"/>
              <a:gd name="T48" fmla="*/ 2147483647 w 412"/>
              <a:gd name="T49" fmla="*/ 2147483647 h 498"/>
              <a:gd name="T50" fmla="*/ 2147483647 w 412"/>
              <a:gd name="T51" fmla="*/ 2147483647 h 498"/>
              <a:gd name="T52" fmla="*/ 2147483647 w 412"/>
              <a:gd name="T53" fmla="*/ 2147483647 h 498"/>
              <a:gd name="T54" fmla="*/ 2147483647 w 412"/>
              <a:gd name="T55" fmla="*/ 2147483647 h 498"/>
              <a:gd name="T56" fmla="*/ 2147483647 w 412"/>
              <a:gd name="T57" fmla="*/ 2147483647 h 498"/>
              <a:gd name="T58" fmla="*/ 2147483647 w 412"/>
              <a:gd name="T59" fmla="*/ 2147483647 h 49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12" h="498">
                <a:moveTo>
                  <a:pt x="90" y="342"/>
                </a:moveTo>
                <a:lnTo>
                  <a:pt x="103" y="306"/>
                </a:lnTo>
                <a:lnTo>
                  <a:pt x="90" y="276"/>
                </a:lnTo>
                <a:lnTo>
                  <a:pt x="26" y="276"/>
                </a:lnTo>
                <a:lnTo>
                  <a:pt x="0" y="246"/>
                </a:lnTo>
                <a:lnTo>
                  <a:pt x="13" y="234"/>
                </a:lnTo>
                <a:lnTo>
                  <a:pt x="13" y="222"/>
                </a:lnTo>
                <a:lnTo>
                  <a:pt x="77" y="180"/>
                </a:lnTo>
                <a:lnTo>
                  <a:pt x="65" y="168"/>
                </a:lnTo>
                <a:lnTo>
                  <a:pt x="39" y="138"/>
                </a:lnTo>
                <a:lnTo>
                  <a:pt x="39" y="84"/>
                </a:lnTo>
                <a:lnTo>
                  <a:pt x="65" y="54"/>
                </a:lnTo>
                <a:lnTo>
                  <a:pt x="77" y="30"/>
                </a:lnTo>
                <a:lnTo>
                  <a:pt x="90" y="54"/>
                </a:lnTo>
                <a:lnTo>
                  <a:pt x="142" y="42"/>
                </a:lnTo>
                <a:lnTo>
                  <a:pt x="142" y="30"/>
                </a:lnTo>
                <a:lnTo>
                  <a:pt x="187" y="30"/>
                </a:lnTo>
                <a:lnTo>
                  <a:pt x="187" y="12"/>
                </a:lnTo>
                <a:lnTo>
                  <a:pt x="277" y="0"/>
                </a:lnTo>
                <a:lnTo>
                  <a:pt x="412" y="96"/>
                </a:lnTo>
                <a:lnTo>
                  <a:pt x="303" y="168"/>
                </a:lnTo>
                <a:lnTo>
                  <a:pt x="386" y="426"/>
                </a:lnTo>
                <a:lnTo>
                  <a:pt x="367" y="426"/>
                </a:lnTo>
                <a:lnTo>
                  <a:pt x="303" y="468"/>
                </a:lnTo>
                <a:lnTo>
                  <a:pt x="290" y="468"/>
                </a:lnTo>
                <a:lnTo>
                  <a:pt x="264" y="498"/>
                </a:lnTo>
                <a:lnTo>
                  <a:pt x="238" y="486"/>
                </a:lnTo>
                <a:lnTo>
                  <a:pt x="238" y="444"/>
                </a:lnTo>
                <a:lnTo>
                  <a:pt x="155" y="402"/>
                </a:lnTo>
                <a:lnTo>
                  <a:pt x="90" y="342"/>
                </a:lnTo>
              </a:path>
            </a:pathLst>
          </a:custGeom>
          <a:solidFill>
            <a:schemeClr val="accent1">
              <a:lumMod val="90000"/>
            </a:schemeClr>
          </a:solidFill>
          <a:ln w="0">
            <a:solidFill>
              <a:srgbClr val="000000"/>
            </a:solidFill>
            <a:prstDash val="solid"/>
            <a:round/>
            <a:headEnd/>
            <a:tailEnd/>
          </a:ln>
          <a:extLst/>
        </p:spPr>
        <p:txBody>
          <a:bodyPr/>
          <a:lstStyle/>
          <a:p>
            <a:endParaRPr lang="en-US" dirty="0"/>
          </a:p>
        </p:txBody>
      </p:sp>
      <p:sp>
        <p:nvSpPr>
          <p:cNvPr id="2074" name="Freeform 399"/>
          <p:cNvSpPr>
            <a:spLocks/>
          </p:cNvSpPr>
          <p:nvPr/>
        </p:nvSpPr>
        <p:spPr bwMode="auto">
          <a:xfrm>
            <a:off x="7362825" y="5170488"/>
            <a:ext cx="501650" cy="381000"/>
          </a:xfrm>
          <a:custGeom>
            <a:avLst/>
            <a:gdLst>
              <a:gd name="T0" fmla="*/ 2147483647 w 316"/>
              <a:gd name="T1" fmla="*/ 2147483647 h 240"/>
              <a:gd name="T2" fmla="*/ 2147483647 w 316"/>
              <a:gd name="T3" fmla="*/ 2147483647 h 240"/>
              <a:gd name="T4" fmla="*/ 2147483647 w 316"/>
              <a:gd name="T5" fmla="*/ 2147483647 h 240"/>
              <a:gd name="T6" fmla="*/ 2147483647 w 316"/>
              <a:gd name="T7" fmla="*/ 2147483647 h 240"/>
              <a:gd name="T8" fmla="*/ 0 w 316"/>
              <a:gd name="T9" fmla="*/ 2147483647 h 240"/>
              <a:gd name="T10" fmla="*/ 0 w 316"/>
              <a:gd name="T11" fmla="*/ 2147483647 h 240"/>
              <a:gd name="T12" fmla="*/ 2147483647 w 316"/>
              <a:gd name="T13" fmla="*/ 2147483647 h 240"/>
              <a:gd name="T14" fmla="*/ 2147483647 w 316"/>
              <a:gd name="T15" fmla="*/ 2147483647 h 240"/>
              <a:gd name="T16" fmla="*/ 2147483647 w 316"/>
              <a:gd name="T17" fmla="*/ 2147483647 h 240"/>
              <a:gd name="T18" fmla="*/ 2147483647 w 316"/>
              <a:gd name="T19" fmla="*/ 2147483647 h 240"/>
              <a:gd name="T20" fmla="*/ 2147483647 w 316"/>
              <a:gd name="T21" fmla="*/ 2147483647 h 240"/>
              <a:gd name="T22" fmla="*/ 2147483647 w 316"/>
              <a:gd name="T23" fmla="*/ 2147483647 h 240"/>
              <a:gd name="T24" fmla="*/ 2147483647 w 316"/>
              <a:gd name="T25" fmla="*/ 2147483647 h 240"/>
              <a:gd name="T26" fmla="*/ 2147483647 w 316"/>
              <a:gd name="T27" fmla="*/ 0 h 240"/>
              <a:gd name="T28" fmla="*/ 2147483647 w 316"/>
              <a:gd name="T29" fmla="*/ 2147483647 h 240"/>
              <a:gd name="T30" fmla="*/ 2147483647 w 316"/>
              <a:gd name="T31" fmla="*/ 2147483647 h 240"/>
              <a:gd name="T32" fmla="*/ 2147483647 w 316"/>
              <a:gd name="T33" fmla="*/ 2147483647 h 240"/>
              <a:gd name="T34" fmla="*/ 2147483647 w 316"/>
              <a:gd name="T35" fmla="*/ 2147483647 h 240"/>
              <a:gd name="T36" fmla="*/ 2147483647 w 316"/>
              <a:gd name="T37" fmla="*/ 2147483647 h 240"/>
              <a:gd name="T38" fmla="*/ 2147483647 w 316"/>
              <a:gd name="T39" fmla="*/ 2147483647 h 240"/>
              <a:gd name="T40" fmla="*/ 2147483647 w 316"/>
              <a:gd name="T41" fmla="*/ 2147483647 h 2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16" h="240">
                <a:moveTo>
                  <a:pt x="264" y="198"/>
                </a:moveTo>
                <a:lnTo>
                  <a:pt x="213" y="198"/>
                </a:lnTo>
                <a:lnTo>
                  <a:pt x="155" y="240"/>
                </a:lnTo>
                <a:lnTo>
                  <a:pt x="78" y="210"/>
                </a:lnTo>
                <a:lnTo>
                  <a:pt x="0" y="210"/>
                </a:lnTo>
                <a:lnTo>
                  <a:pt x="0" y="168"/>
                </a:lnTo>
                <a:lnTo>
                  <a:pt x="52" y="126"/>
                </a:lnTo>
                <a:lnTo>
                  <a:pt x="65" y="126"/>
                </a:lnTo>
                <a:lnTo>
                  <a:pt x="65" y="114"/>
                </a:lnTo>
                <a:lnTo>
                  <a:pt x="135" y="72"/>
                </a:lnTo>
                <a:lnTo>
                  <a:pt x="116" y="60"/>
                </a:lnTo>
                <a:lnTo>
                  <a:pt x="161" y="30"/>
                </a:lnTo>
                <a:lnTo>
                  <a:pt x="161" y="18"/>
                </a:lnTo>
                <a:lnTo>
                  <a:pt x="187" y="0"/>
                </a:lnTo>
                <a:lnTo>
                  <a:pt x="264" y="84"/>
                </a:lnTo>
                <a:lnTo>
                  <a:pt x="283" y="84"/>
                </a:lnTo>
                <a:lnTo>
                  <a:pt x="303" y="114"/>
                </a:lnTo>
                <a:lnTo>
                  <a:pt x="277" y="168"/>
                </a:lnTo>
                <a:lnTo>
                  <a:pt x="316" y="168"/>
                </a:lnTo>
                <a:lnTo>
                  <a:pt x="316" y="186"/>
                </a:lnTo>
                <a:lnTo>
                  <a:pt x="264" y="198"/>
                </a:lnTo>
              </a:path>
            </a:pathLst>
          </a:custGeom>
          <a:solidFill>
            <a:schemeClr val="accent2">
              <a:lumMod val="20000"/>
              <a:lumOff val="80000"/>
            </a:schemeClr>
          </a:solidFill>
          <a:ln w="0">
            <a:solidFill>
              <a:srgbClr val="000000"/>
            </a:solidFill>
            <a:prstDash val="solid"/>
            <a:round/>
            <a:headEnd/>
            <a:tailEnd/>
          </a:ln>
          <a:extLst/>
        </p:spPr>
        <p:txBody>
          <a:bodyPr/>
          <a:lstStyle/>
          <a:p>
            <a:endParaRPr lang="en-US" dirty="0"/>
          </a:p>
        </p:txBody>
      </p:sp>
      <p:sp>
        <p:nvSpPr>
          <p:cNvPr id="2075" name="Freeform 401"/>
          <p:cNvSpPr>
            <a:spLocks/>
          </p:cNvSpPr>
          <p:nvPr/>
        </p:nvSpPr>
        <p:spPr bwMode="auto">
          <a:xfrm>
            <a:off x="2667001" y="2865438"/>
            <a:ext cx="1163638" cy="619125"/>
          </a:xfrm>
          <a:custGeom>
            <a:avLst/>
            <a:gdLst>
              <a:gd name="T0" fmla="*/ 2147483647 w 714"/>
              <a:gd name="T1" fmla="*/ 2147483647 h 390"/>
              <a:gd name="T2" fmla="*/ 2147483647 w 714"/>
              <a:gd name="T3" fmla="*/ 2147483647 h 390"/>
              <a:gd name="T4" fmla="*/ 2147483647 w 714"/>
              <a:gd name="T5" fmla="*/ 2147483647 h 390"/>
              <a:gd name="T6" fmla="*/ 2147483647 w 714"/>
              <a:gd name="T7" fmla="*/ 2147483647 h 390"/>
              <a:gd name="T8" fmla="*/ 2147483647 w 714"/>
              <a:gd name="T9" fmla="*/ 2147483647 h 390"/>
              <a:gd name="T10" fmla="*/ 2147483647 w 714"/>
              <a:gd name="T11" fmla="*/ 2147483647 h 390"/>
              <a:gd name="T12" fmla="*/ 2147483647 w 714"/>
              <a:gd name="T13" fmla="*/ 2147483647 h 390"/>
              <a:gd name="T14" fmla="*/ 2147483647 w 714"/>
              <a:gd name="T15" fmla="*/ 2147483647 h 390"/>
              <a:gd name="T16" fmla="*/ 2147483647 w 714"/>
              <a:gd name="T17" fmla="*/ 2147483647 h 390"/>
              <a:gd name="T18" fmla="*/ 2147483647 w 714"/>
              <a:gd name="T19" fmla="*/ 2147483647 h 390"/>
              <a:gd name="T20" fmla="*/ 2147483647 w 714"/>
              <a:gd name="T21" fmla="*/ 2147483647 h 390"/>
              <a:gd name="T22" fmla="*/ 2147483647 w 714"/>
              <a:gd name="T23" fmla="*/ 2147483647 h 390"/>
              <a:gd name="T24" fmla="*/ 2147483647 w 714"/>
              <a:gd name="T25" fmla="*/ 2147483647 h 390"/>
              <a:gd name="T26" fmla="*/ 0 w 714"/>
              <a:gd name="T27" fmla="*/ 2147483647 h 390"/>
              <a:gd name="T28" fmla="*/ 0 w 714"/>
              <a:gd name="T29" fmla="*/ 2147483647 h 390"/>
              <a:gd name="T30" fmla="*/ 2147483647 w 714"/>
              <a:gd name="T31" fmla="*/ 2147483647 h 390"/>
              <a:gd name="T32" fmla="*/ 2147483647 w 714"/>
              <a:gd name="T33" fmla="*/ 2147483647 h 390"/>
              <a:gd name="T34" fmla="*/ 2147483647 w 714"/>
              <a:gd name="T35" fmla="*/ 2147483647 h 390"/>
              <a:gd name="T36" fmla="*/ 2147483647 w 714"/>
              <a:gd name="T37" fmla="*/ 2147483647 h 390"/>
              <a:gd name="T38" fmla="*/ 2147483647 w 714"/>
              <a:gd name="T39" fmla="*/ 2147483647 h 390"/>
              <a:gd name="T40" fmla="*/ 2147483647 w 714"/>
              <a:gd name="T41" fmla="*/ 0 h 390"/>
              <a:gd name="T42" fmla="*/ 2147483647 w 714"/>
              <a:gd name="T43" fmla="*/ 0 h 390"/>
              <a:gd name="T44" fmla="*/ 2147483647 w 714"/>
              <a:gd name="T45" fmla="*/ 2147483647 h 390"/>
              <a:gd name="T46" fmla="*/ 2147483647 w 714"/>
              <a:gd name="T47" fmla="*/ 2147483647 h 390"/>
              <a:gd name="T48" fmla="*/ 2147483647 w 714"/>
              <a:gd name="T49" fmla="*/ 2147483647 h 3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14" h="390">
                <a:moveTo>
                  <a:pt x="553" y="192"/>
                </a:moveTo>
                <a:lnTo>
                  <a:pt x="701" y="192"/>
                </a:lnTo>
                <a:lnTo>
                  <a:pt x="714" y="360"/>
                </a:lnTo>
                <a:lnTo>
                  <a:pt x="379" y="330"/>
                </a:lnTo>
                <a:lnTo>
                  <a:pt x="379" y="372"/>
                </a:lnTo>
                <a:lnTo>
                  <a:pt x="315" y="390"/>
                </a:lnTo>
                <a:lnTo>
                  <a:pt x="315" y="360"/>
                </a:lnTo>
                <a:lnTo>
                  <a:pt x="302" y="360"/>
                </a:lnTo>
                <a:lnTo>
                  <a:pt x="289" y="330"/>
                </a:lnTo>
                <a:lnTo>
                  <a:pt x="116" y="234"/>
                </a:lnTo>
                <a:lnTo>
                  <a:pt x="103" y="222"/>
                </a:lnTo>
                <a:lnTo>
                  <a:pt x="64" y="246"/>
                </a:lnTo>
                <a:lnTo>
                  <a:pt x="19" y="246"/>
                </a:lnTo>
                <a:lnTo>
                  <a:pt x="0" y="246"/>
                </a:lnTo>
                <a:lnTo>
                  <a:pt x="0" y="180"/>
                </a:lnTo>
                <a:lnTo>
                  <a:pt x="26" y="180"/>
                </a:lnTo>
                <a:lnTo>
                  <a:pt x="26" y="150"/>
                </a:lnTo>
                <a:lnTo>
                  <a:pt x="103" y="150"/>
                </a:lnTo>
                <a:lnTo>
                  <a:pt x="103" y="162"/>
                </a:lnTo>
                <a:lnTo>
                  <a:pt x="116" y="162"/>
                </a:lnTo>
                <a:lnTo>
                  <a:pt x="116" y="0"/>
                </a:lnTo>
                <a:lnTo>
                  <a:pt x="501" y="0"/>
                </a:lnTo>
                <a:lnTo>
                  <a:pt x="501" y="12"/>
                </a:lnTo>
                <a:lnTo>
                  <a:pt x="566" y="12"/>
                </a:lnTo>
                <a:lnTo>
                  <a:pt x="553" y="192"/>
                </a:lnTo>
              </a:path>
            </a:pathLst>
          </a:custGeom>
          <a:solidFill>
            <a:schemeClr val="accent1">
              <a:lumMod val="90000"/>
            </a:schemeClr>
          </a:solidFill>
          <a:ln w="0">
            <a:solidFill>
              <a:srgbClr val="000000"/>
            </a:solidFill>
            <a:prstDash val="solid"/>
            <a:round/>
            <a:headEnd/>
            <a:tailEnd/>
          </a:ln>
          <a:extLst/>
        </p:spPr>
        <p:txBody>
          <a:bodyPr/>
          <a:lstStyle/>
          <a:p>
            <a:endParaRPr lang="en-US" dirty="0"/>
          </a:p>
        </p:txBody>
      </p:sp>
      <p:sp>
        <p:nvSpPr>
          <p:cNvPr id="2076" name="Freeform 403"/>
          <p:cNvSpPr>
            <a:spLocks/>
          </p:cNvSpPr>
          <p:nvPr/>
        </p:nvSpPr>
        <p:spPr bwMode="auto">
          <a:xfrm>
            <a:off x="817563" y="1912938"/>
            <a:ext cx="1184275" cy="639762"/>
          </a:xfrm>
          <a:custGeom>
            <a:avLst/>
            <a:gdLst>
              <a:gd name="T0" fmla="*/ 0 w 746"/>
              <a:gd name="T1" fmla="*/ 2147483647 h 390"/>
              <a:gd name="T2" fmla="*/ 2147483647 w 746"/>
              <a:gd name="T3" fmla="*/ 2147483647 h 390"/>
              <a:gd name="T4" fmla="*/ 2147483647 w 746"/>
              <a:gd name="T5" fmla="*/ 2147483647 h 390"/>
              <a:gd name="T6" fmla="*/ 2147483647 w 746"/>
              <a:gd name="T7" fmla="*/ 2147483647 h 390"/>
              <a:gd name="T8" fmla="*/ 2147483647 w 746"/>
              <a:gd name="T9" fmla="*/ 2147483647 h 390"/>
              <a:gd name="T10" fmla="*/ 2147483647 w 746"/>
              <a:gd name="T11" fmla="*/ 2147483647 h 390"/>
              <a:gd name="T12" fmla="*/ 2147483647 w 746"/>
              <a:gd name="T13" fmla="*/ 2147483647 h 390"/>
              <a:gd name="T14" fmla="*/ 2147483647 w 746"/>
              <a:gd name="T15" fmla="*/ 2147483647 h 390"/>
              <a:gd name="T16" fmla="*/ 2147483647 w 746"/>
              <a:gd name="T17" fmla="*/ 2147483647 h 390"/>
              <a:gd name="T18" fmla="*/ 2147483647 w 746"/>
              <a:gd name="T19" fmla="*/ 2147483647 h 390"/>
              <a:gd name="T20" fmla="*/ 2147483647 w 746"/>
              <a:gd name="T21" fmla="*/ 2147483647 h 390"/>
              <a:gd name="T22" fmla="*/ 2147483647 w 746"/>
              <a:gd name="T23" fmla="*/ 2147483647 h 390"/>
              <a:gd name="T24" fmla="*/ 2147483647 w 746"/>
              <a:gd name="T25" fmla="*/ 2147483647 h 390"/>
              <a:gd name="T26" fmla="*/ 2147483647 w 746"/>
              <a:gd name="T27" fmla="*/ 2147483647 h 390"/>
              <a:gd name="T28" fmla="*/ 2147483647 w 746"/>
              <a:gd name="T29" fmla="*/ 0 h 390"/>
              <a:gd name="T30" fmla="*/ 2147483647 w 746"/>
              <a:gd name="T31" fmla="*/ 2147483647 h 390"/>
              <a:gd name="T32" fmla="*/ 2147483647 w 746"/>
              <a:gd name="T33" fmla="*/ 2147483647 h 390"/>
              <a:gd name="T34" fmla="*/ 2147483647 w 746"/>
              <a:gd name="T35" fmla="*/ 2147483647 h 390"/>
              <a:gd name="T36" fmla="*/ 0 w 746"/>
              <a:gd name="T37" fmla="*/ 2147483647 h 390"/>
              <a:gd name="T38" fmla="*/ 0 w 746"/>
              <a:gd name="T39" fmla="*/ 2147483647 h 3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46" h="390">
                <a:moveTo>
                  <a:pt x="0" y="264"/>
                </a:moveTo>
                <a:lnTo>
                  <a:pt x="148" y="210"/>
                </a:lnTo>
                <a:lnTo>
                  <a:pt x="303" y="156"/>
                </a:lnTo>
                <a:lnTo>
                  <a:pt x="328" y="96"/>
                </a:lnTo>
                <a:lnTo>
                  <a:pt x="361" y="84"/>
                </a:lnTo>
                <a:lnTo>
                  <a:pt x="361" y="96"/>
                </a:lnTo>
                <a:lnTo>
                  <a:pt x="328" y="96"/>
                </a:lnTo>
                <a:lnTo>
                  <a:pt x="335" y="96"/>
                </a:lnTo>
                <a:lnTo>
                  <a:pt x="316" y="126"/>
                </a:lnTo>
                <a:lnTo>
                  <a:pt x="316" y="138"/>
                </a:lnTo>
                <a:lnTo>
                  <a:pt x="361" y="126"/>
                </a:lnTo>
                <a:lnTo>
                  <a:pt x="361" y="114"/>
                </a:lnTo>
                <a:lnTo>
                  <a:pt x="393" y="96"/>
                </a:lnTo>
                <a:lnTo>
                  <a:pt x="541" y="30"/>
                </a:lnTo>
                <a:lnTo>
                  <a:pt x="624" y="0"/>
                </a:lnTo>
                <a:lnTo>
                  <a:pt x="624" y="252"/>
                </a:lnTo>
                <a:lnTo>
                  <a:pt x="746" y="252"/>
                </a:lnTo>
                <a:lnTo>
                  <a:pt x="746" y="378"/>
                </a:lnTo>
                <a:lnTo>
                  <a:pt x="0" y="390"/>
                </a:lnTo>
                <a:lnTo>
                  <a:pt x="0" y="264"/>
                </a:lnTo>
              </a:path>
            </a:pathLst>
          </a:custGeom>
          <a:solidFill>
            <a:schemeClr val="accent1">
              <a:lumMod val="90000"/>
            </a:schemeClr>
          </a:solidFill>
          <a:ln w="0">
            <a:solidFill>
              <a:srgbClr val="000000"/>
            </a:solidFill>
            <a:prstDash val="solid"/>
            <a:round/>
            <a:headEnd/>
            <a:tailEnd/>
          </a:ln>
          <a:extLst/>
        </p:spPr>
        <p:txBody>
          <a:bodyPr/>
          <a:lstStyle/>
          <a:p>
            <a:endParaRPr lang="en-US" dirty="0"/>
          </a:p>
        </p:txBody>
      </p:sp>
      <p:sp>
        <p:nvSpPr>
          <p:cNvPr id="2077" name="Freeform 405"/>
          <p:cNvSpPr>
            <a:spLocks/>
          </p:cNvSpPr>
          <p:nvPr/>
        </p:nvSpPr>
        <p:spPr bwMode="auto">
          <a:xfrm>
            <a:off x="1495425" y="5027613"/>
            <a:ext cx="939800" cy="628650"/>
          </a:xfrm>
          <a:custGeom>
            <a:avLst/>
            <a:gdLst>
              <a:gd name="T0" fmla="*/ 2147483647 w 592"/>
              <a:gd name="T1" fmla="*/ 2147483647 h 396"/>
              <a:gd name="T2" fmla="*/ 2147483647 w 592"/>
              <a:gd name="T3" fmla="*/ 2147483647 h 396"/>
              <a:gd name="T4" fmla="*/ 2147483647 w 592"/>
              <a:gd name="T5" fmla="*/ 2147483647 h 396"/>
              <a:gd name="T6" fmla="*/ 2147483647 w 592"/>
              <a:gd name="T7" fmla="*/ 2147483647 h 396"/>
              <a:gd name="T8" fmla="*/ 2147483647 w 592"/>
              <a:gd name="T9" fmla="*/ 2147483647 h 396"/>
              <a:gd name="T10" fmla="*/ 2147483647 w 592"/>
              <a:gd name="T11" fmla="*/ 2147483647 h 396"/>
              <a:gd name="T12" fmla="*/ 2147483647 w 592"/>
              <a:gd name="T13" fmla="*/ 2147483647 h 396"/>
              <a:gd name="T14" fmla="*/ 2147483647 w 592"/>
              <a:gd name="T15" fmla="*/ 2147483647 h 396"/>
              <a:gd name="T16" fmla="*/ 2147483647 w 592"/>
              <a:gd name="T17" fmla="*/ 2147483647 h 396"/>
              <a:gd name="T18" fmla="*/ 2147483647 w 592"/>
              <a:gd name="T19" fmla="*/ 2147483647 h 396"/>
              <a:gd name="T20" fmla="*/ 0 w 592"/>
              <a:gd name="T21" fmla="*/ 2147483647 h 396"/>
              <a:gd name="T22" fmla="*/ 2147483647 w 592"/>
              <a:gd name="T23" fmla="*/ 2147483647 h 396"/>
              <a:gd name="T24" fmla="*/ 2147483647 w 592"/>
              <a:gd name="T25" fmla="*/ 2147483647 h 396"/>
              <a:gd name="T26" fmla="*/ 2147483647 w 592"/>
              <a:gd name="T27" fmla="*/ 2147483647 h 396"/>
              <a:gd name="T28" fmla="*/ 2147483647 w 592"/>
              <a:gd name="T29" fmla="*/ 2147483647 h 396"/>
              <a:gd name="T30" fmla="*/ 2147483647 w 592"/>
              <a:gd name="T31" fmla="*/ 2147483647 h 396"/>
              <a:gd name="T32" fmla="*/ 2147483647 w 592"/>
              <a:gd name="T33" fmla="*/ 2147483647 h 396"/>
              <a:gd name="T34" fmla="*/ 2147483647 w 592"/>
              <a:gd name="T35" fmla="*/ 2147483647 h 396"/>
              <a:gd name="T36" fmla="*/ 2147483647 w 592"/>
              <a:gd name="T37" fmla="*/ 2147483647 h 396"/>
              <a:gd name="T38" fmla="*/ 2147483647 w 592"/>
              <a:gd name="T39" fmla="*/ 2147483647 h 396"/>
              <a:gd name="T40" fmla="*/ 2147483647 w 592"/>
              <a:gd name="T41" fmla="*/ 2147483647 h 396"/>
              <a:gd name="T42" fmla="*/ 2147483647 w 592"/>
              <a:gd name="T43" fmla="*/ 2147483647 h 396"/>
              <a:gd name="T44" fmla="*/ 2147483647 w 592"/>
              <a:gd name="T45" fmla="*/ 2147483647 h 396"/>
              <a:gd name="T46" fmla="*/ 2147483647 w 592"/>
              <a:gd name="T47" fmla="*/ 2147483647 h 396"/>
              <a:gd name="T48" fmla="*/ 2147483647 w 592"/>
              <a:gd name="T49" fmla="*/ 2147483647 h 396"/>
              <a:gd name="T50" fmla="*/ 2147483647 w 592"/>
              <a:gd name="T51" fmla="*/ 2147483647 h 396"/>
              <a:gd name="T52" fmla="*/ 2147483647 w 592"/>
              <a:gd name="T53" fmla="*/ 2147483647 h 396"/>
              <a:gd name="T54" fmla="*/ 2147483647 w 592"/>
              <a:gd name="T55" fmla="*/ 2147483647 h 396"/>
              <a:gd name="T56" fmla="*/ 2147483647 w 592"/>
              <a:gd name="T57" fmla="*/ 2147483647 h 396"/>
              <a:gd name="T58" fmla="*/ 2147483647 w 592"/>
              <a:gd name="T59" fmla="*/ 2147483647 h 396"/>
              <a:gd name="T60" fmla="*/ 2147483647 w 592"/>
              <a:gd name="T61" fmla="*/ 2147483647 h 396"/>
              <a:gd name="T62" fmla="*/ 2147483647 w 592"/>
              <a:gd name="T63" fmla="*/ 2147483647 h 396"/>
              <a:gd name="T64" fmla="*/ 2147483647 w 592"/>
              <a:gd name="T65" fmla="*/ 2147483647 h 396"/>
              <a:gd name="T66" fmla="*/ 2147483647 w 592"/>
              <a:gd name="T67" fmla="*/ 0 h 396"/>
              <a:gd name="T68" fmla="*/ 2147483647 w 592"/>
              <a:gd name="T69" fmla="*/ 2147483647 h 396"/>
              <a:gd name="T70" fmla="*/ 2147483647 w 592"/>
              <a:gd name="T71" fmla="*/ 2147483647 h 396"/>
              <a:gd name="T72" fmla="*/ 2147483647 w 592"/>
              <a:gd name="T73" fmla="*/ 2147483647 h 396"/>
              <a:gd name="T74" fmla="*/ 2147483647 w 592"/>
              <a:gd name="T75" fmla="*/ 2147483647 h 396"/>
              <a:gd name="T76" fmla="*/ 2147483647 w 592"/>
              <a:gd name="T77" fmla="*/ 2147483647 h 396"/>
              <a:gd name="T78" fmla="*/ 2147483647 w 592"/>
              <a:gd name="T79" fmla="*/ 2147483647 h 396"/>
              <a:gd name="T80" fmla="*/ 2147483647 w 592"/>
              <a:gd name="T81" fmla="*/ 2147483647 h 396"/>
              <a:gd name="T82" fmla="*/ 2147483647 w 592"/>
              <a:gd name="T83" fmla="*/ 2147483647 h 396"/>
              <a:gd name="T84" fmla="*/ 2147483647 w 592"/>
              <a:gd name="T85" fmla="*/ 2147483647 h 396"/>
              <a:gd name="T86" fmla="*/ 2147483647 w 592"/>
              <a:gd name="T87" fmla="*/ 2147483647 h 396"/>
              <a:gd name="T88" fmla="*/ 2147483647 w 592"/>
              <a:gd name="T89" fmla="*/ 2147483647 h 396"/>
              <a:gd name="T90" fmla="*/ 2147483647 w 592"/>
              <a:gd name="T91" fmla="*/ 2147483647 h 39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92" h="396">
                <a:moveTo>
                  <a:pt x="77" y="396"/>
                </a:moveTo>
                <a:lnTo>
                  <a:pt x="90" y="378"/>
                </a:lnTo>
                <a:lnTo>
                  <a:pt x="64" y="366"/>
                </a:lnTo>
                <a:lnTo>
                  <a:pt x="64" y="354"/>
                </a:lnTo>
                <a:lnTo>
                  <a:pt x="90" y="336"/>
                </a:lnTo>
                <a:lnTo>
                  <a:pt x="64" y="282"/>
                </a:lnTo>
                <a:lnTo>
                  <a:pt x="77" y="252"/>
                </a:lnTo>
                <a:lnTo>
                  <a:pt x="64" y="228"/>
                </a:lnTo>
                <a:lnTo>
                  <a:pt x="39" y="186"/>
                </a:lnTo>
                <a:lnTo>
                  <a:pt x="13" y="198"/>
                </a:lnTo>
                <a:lnTo>
                  <a:pt x="0" y="186"/>
                </a:lnTo>
                <a:lnTo>
                  <a:pt x="13" y="156"/>
                </a:lnTo>
                <a:lnTo>
                  <a:pt x="13" y="126"/>
                </a:lnTo>
                <a:lnTo>
                  <a:pt x="26" y="126"/>
                </a:lnTo>
                <a:lnTo>
                  <a:pt x="51" y="144"/>
                </a:lnTo>
                <a:lnTo>
                  <a:pt x="64" y="126"/>
                </a:lnTo>
                <a:lnTo>
                  <a:pt x="116" y="114"/>
                </a:lnTo>
                <a:lnTo>
                  <a:pt x="90" y="102"/>
                </a:lnTo>
                <a:lnTo>
                  <a:pt x="116" y="84"/>
                </a:lnTo>
                <a:lnTo>
                  <a:pt x="90" y="72"/>
                </a:lnTo>
                <a:lnTo>
                  <a:pt x="129" y="72"/>
                </a:lnTo>
                <a:lnTo>
                  <a:pt x="135" y="60"/>
                </a:lnTo>
                <a:lnTo>
                  <a:pt x="135" y="30"/>
                </a:lnTo>
                <a:lnTo>
                  <a:pt x="116" y="30"/>
                </a:lnTo>
                <a:lnTo>
                  <a:pt x="212" y="30"/>
                </a:lnTo>
                <a:lnTo>
                  <a:pt x="251" y="42"/>
                </a:lnTo>
                <a:lnTo>
                  <a:pt x="264" y="30"/>
                </a:lnTo>
                <a:lnTo>
                  <a:pt x="277" y="42"/>
                </a:lnTo>
                <a:lnTo>
                  <a:pt x="302" y="60"/>
                </a:lnTo>
                <a:lnTo>
                  <a:pt x="322" y="60"/>
                </a:lnTo>
                <a:lnTo>
                  <a:pt x="341" y="60"/>
                </a:lnTo>
                <a:lnTo>
                  <a:pt x="360" y="42"/>
                </a:lnTo>
                <a:lnTo>
                  <a:pt x="386" y="30"/>
                </a:lnTo>
                <a:lnTo>
                  <a:pt x="437" y="0"/>
                </a:lnTo>
                <a:lnTo>
                  <a:pt x="540" y="72"/>
                </a:lnTo>
                <a:lnTo>
                  <a:pt x="566" y="102"/>
                </a:lnTo>
                <a:lnTo>
                  <a:pt x="592" y="102"/>
                </a:lnTo>
                <a:lnTo>
                  <a:pt x="515" y="228"/>
                </a:lnTo>
                <a:lnTo>
                  <a:pt x="489" y="282"/>
                </a:lnTo>
                <a:lnTo>
                  <a:pt x="540" y="312"/>
                </a:lnTo>
                <a:lnTo>
                  <a:pt x="540" y="336"/>
                </a:lnTo>
                <a:lnTo>
                  <a:pt x="515" y="336"/>
                </a:lnTo>
                <a:lnTo>
                  <a:pt x="515" y="366"/>
                </a:lnTo>
                <a:lnTo>
                  <a:pt x="489" y="396"/>
                </a:lnTo>
                <a:lnTo>
                  <a:pt x="515" y="396"/>
                </a:lnTo>
                <a:lnTo>
                  <a:pt x="77" y="396"/>
                </a:lnTo>
              </a:path>
            </a:pathLst>
          </a:custGeom>
          <a:solidFill>
            <a:schemeClr val="accent1">
              <a:lumMod val="90000"/>
            </a:schemeClr>
          </a:solidFill>
          <a:ln w="0">
            <a:solidFill>
              <a:srgbClr val="000000"/>
            </a:solidFill>
            <a:prstDash val="solid"/>
            <a:round/>
            <a:headEnd/>
            <a:tailEnd/>
          </a:ln>
          <a:extLst/>
        </p:spPr>
        <p:txBody>
          <a:bodyPr/>
          <a:lstStyle/>
          <a:p>
            <a:endParaRPr lang="en-US" dirty="0"/>
          </a:p>
        </p:txBody>
      </p:sp>
      <p:sp>
        <p:nvSpPr>
          <p:cNvPr id="2078" name="Freeform 407"/>
          <p:cNvSpPr>
            <a:spLocks/>
          </p:cNvSpPr>
          <p:nvPr/>
        </p:nvSpPr>
        <p:spPr bwMode="auto">
          <a:xfrm>
            <a:off x="2109788" y="2865438"/>
            <a:ext cx="739775" cy="438150"/>
          </a:xfrm>
          <a:custGeom>
            <a:avLst/>
            <a:gdLst>
              <a:gd name="T0" fmla="*/ 2147483647 w 476"/>
              <a:gd name="T1" fmla="*/ 2147483647 h 276"/>
              <a:gd name="T2" fmla="*/ 2147483647 w 476"/>
              <a:gd name="T3" fmla="*/ 2147483647 h 276"/>
              <a:gd name="T4" fmla="*/ 2147483647 w 476"/>
              <a:gd name="T5" fmla="*/ 2147483647 h 276"/>
              <a:gd name="T6" fmla="*/ 2147483647 w 476"/>
              <a:gd name="T7" fmla="*/ 2147483647 h 276"/>
              <a:gd name="T8" fmla="*/ 2147483647 w 476"/>
              <a:gd name="T9" fmla="*/ 2147483647 h 276"/>
              <a:gd name="T10" fmla="*/ 0 w 476"/>
              <a:gd name="T11" fmla="*/ 2147483647 h 276"/>
              <a:gd name="T12" fmla="*/ 2147483647 w 476"/>
              <a:gd name="T13" fmla="*/ 0 h 276"/>
              <a:gd name="T14" fmla="*/ 2147483647 w 476"/>
              <a:gd name="T15" fmla="*/ 0 h 276"/>
              <a:gd name="T16" fmla="*/ 2147483647 w 476"/>
              <a:gd name="T17" fmla="*/ 2147483647 h 276"/>
              <a:gd name="T18" fmla="*/ 2147483647 w 476"/>
              <a:gd name="T19" fmla="*/ 2147483647 h 276"/>
              <a:gd name="T20" fmla="*/ 2147483647 w 476"/>
              <a:gd name="T21" fmla="*/ 2147483647 h 276"/>
              <a:gd name="T22" fmla="*/ 2147483647 w 476"/>
              <a:gd name="T23" fmla="*/ 2147483647 h 276"/>
              <a:gd name="T24" fmla="*/ 2147483647 w 476"/>
              <a:gd name="T25" fmla="*/ 2147483647 h 276"/>
              <a:gd name="T26" fmla="*/ 2147483647 w 476"/>
              <a:gd name="T27" fmla="*/ 2147483647 h 276"/>
              <a:gd name="T28" fmla="*/ 2147483647 w 476"/>
              <a:gd name="T29" fmla="*/ 2147483647 h 276"/>
              <a:gd name="T30" fmla="*/ 2147483647 w 476"/>
              <a:gd name="T31" fmla="*/ 2147483647 h 276"/>
              <a:gd name="T32" fmla="*/ 2147483647 w 476"/>
              <a:gd name="T33" fmla="*/ 2147483647 h 276"/>
              <a:gd name="T34" fmla="*/ 2147483647 w 476"/>
              <a:gd name="T35" fmla="*/ 2147483647 h 276"/>
              <a:gd name="T36" fmla="*/ 2147483647 w 476"/>
              <a:gd name="T37" fmla="*/ 2147483647 h 276"/>
              <a:gd name="T38" fmla="*/ 2147483647 w 476"/>
              <a:gd name="T39" fmla="*/ 2147483647 h 276"/>
              <a:gd name="T40" fmla="*/ 2147483647 w 476"/>
              <a:gd name="T41" fmla="*/ 2147483647 h 276"/>
              <a:gd name="T42" fmla="*/ 2147483647 w 476"/>
              <a:gd name="T43" fmla="*/ 2147483647 h 27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6" h="276">
                <a:moveTo>
                  <a:pt x="263" y="162"/>
                </a:moveTo>
                <a:lnTo>
                  <a:pt x="103" y="162"/>
                </a:lnTo>
                <a:lnTo>
                  <a:pt x="103" y="222"/>
                </a:lnTo>
                <a:lnTo>
                  <a:pt x="38" y="222"/>
                </a:lnTo>
                <a:lnTo>
                  <a:pt x="38" y="162"/>
                </a:lnTo>
                <a:lnTo>
                  <a:pt x="0" y="162"/>
                </a:lnTo>
                <a:lnTo>
                  <a:pt x="12" y="0"/>
                </a:lnTo>
                <a:lnTo>
                  <a:pt x="476" y="0"/>
                </a:lnTo>
                <a:lnTo>
                  <a:pt x="476" y="162"/>
                </a:lnTo>
                <a:lnTo>
                  <a:pt x="463" y="162"/>
                </a:lnTo>
                <a:lnTo>
                  <a:pt x="463" y="150"/>
                </a:lnTo>
                <a:lnTo>
                  <a:pt x="386" y="150"/>
                </a:lnTo>
                <a:lnTo>
                  <a:pt x="386" y="180"/>
                </a:lnTo>
                <a:lnTo>
                  <a:pt x="360" y="180"/>
                </a:lnTo>
                <a:lnTo>
                  <a:pt x="360" y="246"/>
                </a:lnTo>
                <a:lnTo>
                  <a:pt x="341" y="276"/>
                </a:lnTo>
                <a:lnTo>
                  <a:pt x="315" y="246"/>
                </a:lnTo>
                <a:lnTo>
                  <a:pt x="302" y="264"/>
                </a:lnTo>
                <a:lnTo>
                  <a:pt x="302" y="246"/>
                </a:lnTo>
                <a:lnTo>
                  <a:pt x="289" y="276"/>
                </a:lnTo>
                <a:lnTo>
                  <a:pt x="263" y="264"/>
                </a:lnTo>
                <a:lnTo>
                  <a:pt x="263" y="162"/>
                </a:lnTo>
              </a:path>
            </a:pathLst>
          </a:custGeom>
          <a:noFill/>
          <a:ln w="0">
            <a:solidFill>
              <a:srgbClr val="000000"/>
            </a:solidFill>
            <a:prstDash val="solid"/>
            <a:round/>
            <a:headEnd/>
            <a:tailEnd/>
          </a:ln>
          <a:extLst/>
        </p:spPr>
        <p:txBody>
          <a:bodyPr/>
          <a:lstStyle/>
          <a:p>
            <a:endParaRPr lang="en-US" dirty="0"/>
          </a:p>
        </p:txBody>
      </p:sp>
      <p:sp>
        <p:nvSpPr>
          <p:cNvPr id="2079" name="Freeform 409"/>
          <p:cNvSpPr>
            <a:spLocks/>
          </p:cNvSpPr>
          <p:nvPr/>
        </p:nvSpPr>
        <p:spPr bwMode="auto">
          <a:xfrm>
            <a:off x="4030663" y="4827588"/>
            <a:ext cx="847725" cy="847725"/>
          </a:xfrm>
          <a:custGeom>
            <a:avLst/>
            <a:gdLst>
              <a:gd name="T0" fmla="*/ 0 w 534"/>
              <a:gd name="T1" fmla="*/ 2147483647 h 534"/>
              <a:gd name="T2" fmla="*/ 2147483647 w 534"/>
              <a:gd name="T3" fmla="*/ 2147483647 h 534"/>
              <a:gd name="T4" fmla="*/ 2147483647 w 534"/>
              <a:gd name="T5" fmla="*/ 2147483647 h 534"/>
              <a:gd name="T6" fmla="*/ 2147483647 w 534"/>
              <a:gd name="T7" fmla="*/ 2147483647 h 534"/>
              <a:gd name="T8" fmla="*/ 2147483647 w 534"/>
              <a:gd name="T9" fmla="*/ 2147483647 h 534"/>
              <a:gd name="T10" fmla="*/ 2147483647 w 534"/>
              <a:gd name="T11" fmla="*/ 2147483647 h 534"/>
              <a:gd name="T12" fmla="*/ 2147483647 w 534"/>
              <a:gd name="T13" fmla="*/ 0 h 534"/>
              <a:gd name="T14" fmla="*/ 2147483647 w 534"/>
              <a:gd name="T15" fmla="*/ 2147483647 h 534"/>
              <a:gd name="T16" fmla="*/ 2147483647 w 534"/>
              <a:gd name="T17" fmla="*/ 2147483647 h 534"/>
              <a:gd name="T18" fmla="*/ 2147483647 w 534"/>
              <a:gd name="T19" fmla="*/ 2147483647 h 534"/>
              <a:gd name="T20" fmla="*/ 2147483647 w 534"/>
              <a:gd name="T21" fmla="*/ 2147483647 h 534"/>
              <a:gd name="T22" fmla="*/ 2147483647 w 534"/>
              <a:gd name="T23" fmla="*/ 2147483647 h 534"/>
              <a:gd name="T24" fmla="*/ 2147483647 w 534"/>
              <a:gd name="T25" fmla="*/ 2147483647 h 534"/>
              <a:gd name="T26" fmla="*/ 2147483647 w 534"/>
              <a:gd name="T27" fmla="*/ 2147483647 h 534"/>
              <a:gd name="T28" fmla="*/ 2147483647 w 534"/>
              <a:gd name="T29" fmla="*/ 2147483647 h 534"/>
              <a:gd name="T30" fmla="*/ 2147483647 w 534"/>
              <a:gd name="T31" fmla="*/ 2147483647 h 534"/>
              <a:gd name="T32" fmla="*/ 2147483647 w 534"/>
              <a:gd name="T33" fmla="*/ 2147483647 h 534"/>
              <a:gd name="T34" fmla="*/ 0 w 534"/>
              <a:gd name="T35" fmla="*/ 2147483647 h 5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34" h="534">
                <a:moveTo>
                  <a:pt x="0" y="522"/>
                </a:moveTo>
                <a:lnTo>
                  <a:pt x="71" y="438"/>
                </a:lnTo>
                <a:lnTo>
                  <a:pt x="148" y="270"/>
                </a:lnTo>
                <a:lnTo>
                  <a:pt x="193" y="210"/>
                </a:lnTo>
                <a:lnTo>
                  <a:pt x="270" y="72"/>
                </a:lnTo>
                <a:lnTo>
                  <a:pt x="322" y="18"/>
                </a:lnTo>
                <a:lnTo>
                  <a:pt x="347" y="0"/>
                </a:lnTo>
                <a:lnTo>
                  <a:pt x="373" y="60"/>
                </a:lnTo>
                <a:lnTo>
                  <a:pt x="380" y="60"/>
                </a:lnTo>
                <a:lnTo>
                  <a:pt x="412" y="42"/>
                </a:lnTo>
                <a:lnTo>
                  <a:pt x="399" y="102"/>
                </a:lnTo>
                <a:lnTo>
                  <a:pt x="418" y="144"/>
                </a:lnTo>
                <a:lnTo>
                  <a:pt x="444" y="156"/>
                </a:lnTo>
                <a:lnTo>
                  <a:pt x="495" y="270"/>
                </a:lnTo>
                <a:lnTo>
                  <a:pt x="534" y="294"/>
                </a:lnTo>
                <a:lnTo>
                  <a:pt x="521" y="324"/>
                </a:lnTo>
                <a:lnTo>
                  <a:pt x="534" y="534"/>
                </a:lnTo>
                <a:lnTo>
                  <a:pt x="0" y="522"/>
                </a:lnTo>
              </a:path>
            </a:pathLst>
          </a:custGeom>
          <a:solidFill>
            <a:schemeClr val="accent6">
              <a:lumMod val="20000"/>
              <a:lumOff val="80000"/>
            </a:schemeClr>
          </a:solidFill>
          <a:ln w="0">
            <a:solidFill>
              <a:srgbClr val="000000"/>
            </a:solidFill>
            <a:prstDash val="solid"/>
            <a:round/>
            <a:headEnd/>
            <a:tailEnd/>
          </a:ln>
          <a:extLst/>
        </p:spPr>
        <p:txBody>
          <a:bodyPr/>
          <a:lstStyle/>
          <a:p>
            <a:endParaRPr lang="en-US" dirty="0"/>
          </a:p>
        </p:txBody>
      </p:sp>
      <p:sp>
        <p:nvSpPr>
          <p:cNvPr id="2080" name="Freeform 411"/>
          <p:cNvSpPr>
            <a:spLocks/>
          </p:cNvSpPr>
          <p:nvPr/>
        </p:nvSpPr>
        <p:spPr bwMode="auto">
          <a:xfrm>
            <a:off x="3635375" y="5008563"/>
            <a:ext cx="693738" cy="647700"/>
          </a:xfrm>
          <a:custGeom>
            <a:avLst/>
            <a:gdLst>
              <a:gd name="T0" fmla="*/ 0 w 437"/>
              <a:gd name="T1" fmla="*/ 2147483647 h 408"/>
              <a:gd name="T2" fmla="*/ 2147483647 w 437"/>
              <a:gd name="T3" fmla="*/ 2147483647 h 408"/>
              <a:gd name="T4" fmla="*/ 2147483647 w 437"/>
              <a:gd name="T5" fmla="*/ 2147483647 h 408"/>
              <a:gd name="T6" fmla="*/ 2147483647 w 437"/>
              <a:gd name="T7" fmla="*/ 2147483647 h 408"/>
              <a:gd name="T8" fmla="*/ 2147483647 w 437"/>
              <a:gd name="T9" fmla="*/ 2147483647 h 408"/>
              <a:gd name="T10" fmla="*/ 2147483647 w 437"/>
              <a:gd name="T11" fmla="*/ 2147483647 h 408"/>
              <a:gd name="T12" fmla="*/ 2147483647 w 437"/>
              <a:gd name="T13" fmla="*/ 2147483647 h 408"/>
              <a:gd name="T14" fmla="*/ 2147483647 w 437"/>
              <a:gd name="T15" fmla="*/ 2147483647 h 408"/>
              <a:gd name="T16" fmla="*/ 2147483647 w 437"/>
              <a:gd name="T17" fmla="*/ 0 h 408"/>
              <a:gd name="T18" fmla="*/ 2147483647 w 437"/>
              <a:gd name="T19" fmla="*/ 2147483647 h 408"/>
              <a:gd name="T20" fmla="*/ 2147483647 w 437"/>
              <a:gd name="T21" fmla="*/ 2147483647 h 408"/>
              <a:gd name="T22" fmla="*/ 2147483647 w 437"/>
              <a:gd name="T23" fmla="*/ 2147483647 h 408"/>
              <a:gd name="T24" fmla="*/ 2147483647 w 437"/>
              <a:gd name="T25" fmla="*/ 2147483647 h 408"/>
              <a:gd name="T26" fmla="*/ 2147483647 w 437"/>
              <a:gd name="T27" fmla="*/ 2147483647 h 408"/>
              <a:gd name="T28" fmla="*/ 2147483647 w 437"/>
              <a:gd name="T29" fmla="*/ 2147483647 h 408"/>
              <a:gd name="T30" fmla="*/ 0 w 437"/>
              <a:gd name="T31" fmla="*/ 2147483647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7" h="408">
                <a:moveTo>
                  <a:pt x="0" y="408"/>
                </a:moveTo>
                <a:lnTo>
                  <a:pt x="77" y="324"/>
                </a:lnTo>
                <a:lnTo>
                  <a:pt x="154" y="138"/>
                </a:lnTo>
                <a:lnTo>
                  <a:pt x="154" y="114"/>
                </a:lnTo>
                <a:lnTo>
                  <a:pt x="167" y="96"/>
                </a:lnTo>
                <a:lnTo>
                  <a:pt x="154" y="96"/>
                </a:lnTo>
                <a:lnTo>
                  <a:pt x="154" y="72"/>
                </a:lnTo>
                <a:lnTo>
                  <a:pt x="186" y="42"/>
                </a:lnTo>
                <a:lnTo>
                  <a:pt x="218" y="0"/>
                </a:lnTo>
                <a:lnTo>
                  <a:pt x="263" y="30"/>
                </a:lnTo>
                <a:lnTo>
                  <a:pt x="392" y="54"/>
                </a:lnTo>
                <a:lnTo>
                  <a:pt x="437" y="96"/>
                </a:lnTo>
                <a:lnTo>
                  <a:pt x="392" y="156"/>
                </a:lnTo>
                <a:lnTo>
                  <a:pt x="315" y="324"/>
                </a:lnTo>
                <a:lnTo>
                  <a:pt x="244" y="408"/>
                </a:lnTo>
                <a:lnTo>
                  <a:pt x="0" y="408"/>
                </a:lnTo>
              </a:path>
            </a:pathLst>
          </a:custGeom>
          <a:noFill/>
          <a:ln w="0">
            <a:solidFill>
              <a:srgbClr val="000000"/>
            </a:solidFill>
            <a:prstDash val="solid"/>
            <a:round/>
            <a:headEnd/>
            <a:tailEnd/>
          </a:ln>
          <a:extLst/>
        </p:spPr>
        <p:txBody>
          <a:bodyPr/>
          <a:lstStyle/>
          <a:p>
            <a:endParaRPr lang="en-US" dirty="0"/>
          </a:p>
        </p:txBody>
      </p:sp>
      <p:sp>
        <p:nvSpPr>
          <p:cNvPr id="2081" name="Freeform 413"/>
          <p:cNvSpPr>
            <a:spLocks/>
          </p:cNvSpPr>
          <p:nvPr/>
        </p:nvSpPr>
        <p:spPr bwMode="auto">
          <a:xfrm>
            <a:off x="815975" y="5194400"/>
            <a:ext cx="817563" cy="461863"/>
          </a:xfrm>
          <a:custGeom>
            <a:avLst/>
            <a:gdLst>
              <a:gd name="T0" fmla="*/ 0 w 515"/>
              <a:gd name="T1" fmla="*/ 2147483647 h 282"/>
              <a:gd name="T2" fmla="*/ 0 w 515"/>
              <a:gd name="T3" fmla="*/ 2147483647 h 282"/>
              <a:gd name="T4" fmla="*/ 2147483647 w 515"/>
              <a:gd name="T5" fmla="*/ 2147483647 h 282"/>
              <a:gd name="T6" fmla="*/ 2147483647 w 515"/>
              <a:gd name="T7" fmla="*/ 2147483647 h 282"/>
              <a:gd name="T8" fmla="*/ 2147483647 w 515"/>
              <a:gd name="T9" fmla="*/ 2147483647 h 282"/>
              <a:gd name="T10" fmla="*/ 2147483647 w 515"/>
              <a:gd name="T11" fmla="*/ 2147483647 h 282"/>
              <a:gd name="T12" fmla="*/ 2147483647 w 515"/>
              <a:gd name="T13" fmla="*/ 2147483647 h 282"/>
              <a:gd name="T14" fmla="*/ 2147483647 w 515"/>
              <a:gd name="T15" fmla="*/ 0 h 282"/>
              <a:gd name="T16" fmla="*/ 2147483647 w 515"/>
              <a:gd name="T17" fmla="*/ 2147483647 h 282"/>
              <a:gd name="T18" fmla="*/ 2147483647 w 515"/>
              <a:gd name="T19" fmla="*/ 2147483647 h 282"/>
              <a:gd name="T20" fmla="*/ 2147483647 w 515"/>
              <a:gd name="T21" fmla="*/ 2147483647 h 282"/>
              <a:gd name="T22" fmla="*/ 2147483647 w 515"/>
              <a:gd name="T23" fmla="*/ 2147483647 h 282"/>
              <a:gd name="T24" fmla="*/ 2147483647 w 515"/>
              <a:gd name="T25" fmla="*/ 2147483647 h 282"/>
              <a:gd name="T26" fmla="*/ 2147483647 w 515"/>
              <a:gd name="T27" fmla="*/ 2147483647 h 282"/>
              <a:gd name="T28" fmla="*/ 2147483647 w 515"/>
              <a:gd name="T29" fmla="*/ 2147483647 h 282"/>
              <a:gd name="T30" fmla="*/ 2147483647 w 515"/>
              <a:gd name="T31" fmla="*/ 2147483647 h 282"/>
              <a:gd name="T32" fmla="*/ 2147483647 w 515"/>
              <a:gd name="T33" fmla="*/ 2147483647 h 282"/>
              <a:gd name="T34" fmla="*/ 2147483647 w 515"/>
              <a:gd name="T35" fmla="*/ 2147483647 h 282"/>
              <a:gd name="T36" fmla="*/ 2147483647 w 515"/>
              <a:gd name="T37" fmla="*/ 2147483647 h 282"/>
              <a:gd name="T38" fmla="*/ 2147483647 w 515"/>
              <a:gd name="T39" fmla="*/ 2147483647 h 282"/>
              <a:gd name="T40" fmla="*/ 2147483647 w 515"/>
              <a:gd name="T41" fmla="*/ 2147483647 h 282"/>
              <a:gd name="T42" fmla="*/ 2147483647 w 515"/>
              <a:gd name="T43" fmla="*/ 2147483647 h 282"/>
              <a:gd name="T44" fmla="*/ 2147483647 w 515"/>
              <a:gd name="T45" fmla="*/ 2147483647 h 282"/>
              <a:gd name="T46" fmla="*/ 2147483647 w 515"/>
              <a:gd name="T47" fmla="*/ 2147483647 h 282"/>
              <a:gd name="T48" fmla="*/ 2147483647 w 515"/>
              <a:gd name="T49" fmla="*/ 2147483647 h 282"/>
              <a:gd name="T50" fmla="*/ 2147483647 w 515"/>
              <a:gd name="T51" fmla="*/ 2147483647 h 282"/>
              <a:gd name="T52" fmla="*/ 2147483647 w 515"/>
              <a:gd name="T53" fmla="*/ 2147483647 h 282"/>
              <a:gd name="T54" fmla="*/ 0 w 515"/>
              <a:gd name="T55" fmla="*/ 2147483647 h 28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15" h="282">
                <a:moveTo>
                  <a:pt x="0" y="282"/>
                </a:moveTo>
                <a:lnTo>
                  <a:pt x="0" y="54"/>
                </a:lnTo>
                <a:lnTo>
                  <a:pt x="39" y="72"/>
                </a:lnTo>
                <a:lnTo>
                  <a:pt x="65" y="54"/>
                </a:lnTo>
                <a:lnTo>
                  <a:pt x="103" y="54"/>
                </a:lnTo>
                <a:lnTo>
                  <a:pt x="123" y="30"/>
                </a:lnTo>
                <a:lnTo>
                  <a:pt x="161" y="30"/>
                </a:lnTo>
                <a:lnTo>
                  <a:pt x="187" y="0"/>
                </a:lnTo>
                <a:lnTo>
                  <a:pt x="200" y="30"/>
                </a:lnTo>
                <a:lnTo>
                  <a:pt x="290" y="30"/>
                </a:lnTo>
                <a:lnTo>
                  <a:pt x="341" y="42"/>
                </a:lnTo>
                <a:lnTo>
                  <a:pt x="367" y="30"/>
                </a:lnTo>
                <a:lnTo>
                  <a:pt x="374" y="30"/>
                </a:lnTo>
                <a:lnTo>
                  <a:pt x="399" y="30"/>
                </a:lnTo>
                <a:lnTo>
                  <a:pt x="393" y="54"/>
                </a:lnTo>
                <a:lnTo>
                  <a:pt x="438" y="42"/>
                </a:lnTo>
                <a:lnTo>
                  <a:pt x="425" y="72"/>
                </a:lnTo>
                <a:lnTo>
                  <a:pt x="438" y="84"/>
                </a:lnTo>
                <a:lnTo>
                  <a:pt x="464" y="72"/>
                </a:lnTo>
                <a:lnTo>
                  <a:pt x="489" y="114"/>
                </a:lnTo>
                <a:lnTo>
                  <a:pt x="502" y="138"/>
                </a:lnTo>
                <a:lnTo>
                  <a:pt x="489" y="168"/>
                </a:lnTo>
                <a:lnTo>
                  <a:pt x="515" y="222"/>
                </a:lnTo>
                <a:lnTo>
                  <a:pt x="489" y="240"/>
                </a:lnTo>
                <a:lnTo>
                  <a:pt x="489" y="252"/>
                </a:lnTo>
                <a:lnTo>
                  <a:pt x="515" y="264"/>
                </a:lnTo>
                <a:lnTo>
                  <a:pt x="502" y="282"/>
                </a:lnTo>
                <a:lnTo>
                  <a:pt x="0" y="282"/>
                </a:lnTo>
              </a:path>
            </a:pathLst>
          </a:custGeom>
          <a:noFill/>
          <a:ln w="0">
            <a:solidFill>
              <a:srgbClr val="000000"/>
            </a:solidFill>
            <a:prstDash val="solid"/>
            <a:round/>
            <a:headEnd/>
            <a:tailEnd/>
          </a:ln>
          <a:extLst/>
        </p:spPr>
        <p:txBody>
          <a:bodyPr/>
          <a:lstStyle/>
          <a:p>
            <a:endParaRPr lang="en-US" dirty="0"/>
          </a:p>
        </p:txBody>
      </p:sp>
      <p:sp>
        <p:nvSpPr>
          <p:cNvPr id="2082" name="Freeform 415"/>
          <p:cNvSpPr>
            <a:spLocks/>
          </p:cNvSpPr>
          <p:nvPr/>
        </p:nvSpPr>
        <p:spPr bwMode="auto">
          <a:xfrm>
            <a:off x="3817938" y="4152900"/>
            <a:ext cx="755650" cy="1009650"/>
          </a:xfrm>
          <a:custGeom>
            <a:avLst/>
            <a:gdLst>
              <a:gd name="T0" fmla="*/ 2147483647 w 476"/>
              <a:gd name="T1" fmla="*/ 2147483647 h 636"/>
              <a:gd name="T2" fmla="*/ 0 w 476"/>
              <a:gd name="T3" fmla="*/ 2147483647 h 636"/>
              <a:gd name="T4" fmla="*/ 2147483647 w 476"/>
              <a:gd name="T5" fmla="*/ 2147483647 h 636"/>
              <a:gd name="T6" fmla="*/ 2147483647 w 476"/>
              <a:gd name="T7" fmla="*/ 2147483647 h 636"/>
              <a:gd name="T8" fmla="*/ 2147483647 w 476"/>
              <a:gd name="T9" fmla="*/ 2147483647 h 636"/>
              <a:gd name="T10" fmla="*/ 2147483647 w 476"/>
              <a:gd name="T11" fmla="*/ 2147483647 h 636"/>
              <a:gd name="T12" fmla="*/ 2147483647 w 476"/>
              <a:gd name="T13" fmla="*/ 2147483647 h 636"/>
              <a:gd name="T14" fmla="*/ 2147483647 w 476"/>
              <a:gd name="T15" fmla="*/ 2147483647 h 636"/>
              <a:gd name="T16" fmla="*/ 2147483647 w 476"/>
              <a:gd name="T17" fmla="*/ 2147483647 h 636"/>
              <a:gd name="T18" fmla="*/ 2147483647 w 476"/>
              <a:gd name="T19" fmla="*/ 2147483647 h 636"/>
              <a:gd name="T20" fmla="*/ 2147483647 w 476"/>
              <a:gd name="T21" fmla="*/ 2147483647 h 636"/>
              <a:gd name="T22" fmla="*/ 2147483647 w 476"/>
              <a:gd name="T23" fmla="*/ 2147483647 h 636"/>
              <a:gd name="T24" fmla="*/ 2147483647 w 476"/>
              <a:gd name="T25" fmla="*/ 2147483647 h 636"/>
              <a:gd name="T26" fmla="*/ 2147483647 w 476"/>
              <a:gd name="T27" fmla="*/ 2147483647 h 636"/>
              <a:gd name="T28" fmla="*/ 2147483647 w 476"/>
              <a:gd name="T29" fmla="*/ 2147483647 h 636"/>
              <a:gd name="T30" fmla="*/ 2147483647 w 476"/>
              <a:gd name="T31" fmla="*/ 0 h 636"/>
              <a:gd name="T32" fmla="*/ 2147483647 w 476"/>
              <a:gd name="T33" fmla="*/ 2147483647 h 636"/>
              <a:gd name="T34" fmla="*/ 2147483647 w 476"/>
              <a:gd name="T35" fmla="*/ 2147483647 h 636"/>
              <a:gd name="T36" fmla="*/ 2147483647 w 476"/>
              <a:gd name="T37" fmla="*/ 2147483647 h 636"/>
              <a:gd name="T38" fmla="*/ 2147483647 w 476"/>
              <a:gd name="T39" fmla="*/ 2147483647 h 636"/>
              <a:gd name="T40" fmla="*/ 2147483647 w 476"/>
              <a:gd name="T41" fmla="*/ 2147483647 h 636"/>
              <a:gd name="T42" fmla="*/ 2147483647 w 476"/>
              <a:gd name="T43" fmla="*/ 2147483647 h 636"/>
              <a:gd name="T44" fmla="*/ 2147483647 w 476"/>
              <a:gd name="T45" fmla="*/ 2147483647 h 636"/>
              <a:gd name="T46" fmla="*/ 2147483647 w 476"/>
              <a:gd name="T47" fmla="*/ 2147483647 h 636"/>
              <a:gd name="T48" fmla="*/ 2147483647 w 476"/>
              <a:gd name="T49" fmla="*/ 2147483647 h 636"/>
              <a:gd name="T50" fmla="*/ 2147483647 w 476"/>
              <a:gd name="T51" fmla="*/ 2147483647 h 636"/>
              <a:gd name="T52" fmla="*/ 2147483647 w 476"/>
              <a:gd name="T53" fmla="*/ 2147483647 h 636"/>
              <a:gd name="T54" fmla="*/ 2147483647 w 476"/>
              <a:gd name="T55" fmla="*/ 2147483647 h 636"/>
              <a:gd name="T56" fmla="*/ 2147483647 w 476"/>
              <a:gd name="T57" fmla="*/ 2147483647 h 636"/>
              <a:gd name="T58" fmla="*/ 2147483647 w 476"/>
              <a:gd name="T59" fmla="*/ 2147483647 h 636"/>
              <a:gd name="T60" fmla="*/ 2147483647 w 476"/>
              <a:gd name="T61" fmla="*/ 2147483647 h 636"/>
              <a:gd name="T62" fmla="*/ 2147483647 w 476"/>
              <a:gd name="T63" fmla="*/ 2147483647 h 636"/>
              <a:gd name="T64" fmla="*/ 2147483647 w 476"/>
              <a:gd name="T65" fmla="*/ 2147483647 h 636"/>
              <a:gd name="T66" fmla="*/ 2147483647 w 476"/>
              <a:gd name="T67" fmla="*/ 2147483647 h 636"/>
              <a:gd name="T68" fmla="*/ 2147483647 w 476"/>
              <a:gd name="T69" fmla="*/ 2147483647 h 636"/>
              <a:gd name="T70" fmla="*/ 2147483647 w 476"/>
              <a:gd name="T71" fmla="*/ 2147483647 h 636"/>
              <a:gd name="T72" fmla="*/ 2147483647 w 476"/>
              <a:gd name="T73" fmla="*/ 2147483647 h 636"/>
              <a:gd name="T74" fmla="*/ 2147483647 w 476"/>
              <a:gd name="T75" fmla="*/ 2147483647 h 6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76" h="636">
                <a:moveTo>
                  <a:pt x="13" y="486"/>
                </a:moveTo>
                <a:lnTo>
                  <a:pt x="0" y="414"/>
                </a:lnTo>
                <a:lnTo>
                  <a:pt x="103" y="252"/>
                </a:lnTo>
                <a:lnTo>
                  <a:pt x="103" y="240"/>
                </a:lnTo>
                <a:lnTo>
                  <a:pt x="71" y="240"/>
                </a:lnTo>
                <a:lnTo>
                  <a:pt x="103" y="168"/>
                </a:lnTo>
                <a:lnTo>
                  <a:pt x="71" y="198"/>
                </a:lnTo>
                <a:lnTo>
                  <a:pt x="52" y="198"/>
                </a:lnTo>
                <a:lnTo>
                  <a:pt x="52" y="180"/>
                </a:lnTo>
                <a:lnTo>
                  <a:pt x="71" y="126"/>
                </a:lnTo>
                <a:lnTo>
                  <a:pt x="52" y="114"/>
                </a:lnTo>
                <a:lnTo>
                  <a:pt x="26" y="72"/>
                </a:lnTo>
                <a:lnTo>
                  <a:pt x="39" y="54"/>
                </a:lnTo>
                <a:lnTo>
                  <a:pt x="110" y="12"/>
                </a:lnTo>
                <a:lnTo>
                  <a:pt x="251" y="54"/>
                </a:lnTo>
                <a:lnTo>
                  <a:pt x="348" y="0"/>
                </a:lnTo>
                <a:lnTo>
                  <a:pt x="399" y="30"/>
                </a:lnTo>
                <a:lnTo>
                  <a:pt x="451" y="30"/>
                </a:lnTo>
                <a:lnTo>
                  <a:pt x="476" y="30"/>
                </a:lnTo>
                <a:lnTo>
                  <a:pt x="451" y="42"/>
                </a:lnTo>
                <a:lnTo>
                  <a:pt x="451" y="54"/>
                </a:lnTo>
                <a:lnTo>
                  <a:pt x="476" y="54"/>
                </a:lnTo>
                <a:lnTo>
                  <a:pt x="399" y="114"/>
                </a:lnTo>
                <a:lnTo>
                  <a:pt x="341" y="180"/>
                </a:lnTo>
                <a:lnTo>
                  <a:pt x="361" y="240"/>
                </a:lnTo>
                <a:lnTo>
                  <a:pt x="303" y="306"/>
                </a:lnTo>
                <a:lnTo>
                  <a:pt x="303" y="330"/>
                </a:lnTo>
                <a:lnTo>
                  <a:pt x="316" y="330"/>
                </a:lnTo>
                <a:lnTo>
                  <a:pt x="322" y="360"/>
                </a:lnTo>
                <a:lnTo>
                  <a:pt x="399" y="360"/>
                </a:lnTo>
                <a:lnTo>
                  <a:pt x="412" y="348"/>
                </a:lnTo>
                <a:lnTo>
                  <a:pt x="451" y="444"/>
                </a:lnTo>
                <a:lnTo>
                  <a:pt x="399" y="498"/>
                </a:lnTo>
                <a:lnTo>
                  <a:pt x="322" y="636"/>
                </a:lnTo>
                <a:lnTo>
                  <a:pt x="277" y="594"/>
                </a:lnTo>
                <a:lnTo>
                  <a:pt x="148" y="570"/>
                </a:lnTo>
                <a:lnTo>
                  <a:pt x="103" y="540"/>
                </a:lnTo>
                <a:lnTo>
                  <a:pt x="13" y="48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083" name="Freeform 417"/>
          <p:cNvSpPr>
            <a:spLocks/>
          </p:cNvSpPr>
          <p:nvPr/>
        </p:nvSpPr>
        <p:spPr bwMode="auto">
          <a:xfrm>
            <a:off x="2227263" y="3906838"/>
            <a:ext cx="857250" cy="828675"/>
          </a:xfrm>
          <a:custGeom>
            <a:avLst/>
            <a:gdLst>
              <a:gd name="T0" fmla="*/ 2147483647 w 540"/>
              <a:gd name="T1" fmla="*/ 2147483647 h 522"/>
              <a:gd name="T2" fmla="*/ 2147483647 w 540"/>
              <a:gd name="T3" fmla="*/ 0 h 522"/>
              <a:gd name="T4" fmla="*/ 2147483647 w 540"/>
              <a:gd name="T5" fmla="*/ 2147483647 h 522"/>
              <a:gd name="T6" fmla="*/ 2147483647 w 540"/>
              <a:gd name="T7" fmla="*/ 2147483647 h 522"/>
              <a:gd name="T8" fmla="*/ 2147483647 w 540"/>
              <a:gd name="T9" fmla="*/ 2147483647 h 522"/>
              <a:gd name="T10" fmla="*/ 2147483647 w 540"/>
              <a:gd name="T11" fmla="*/ 2147483647 h 522"/>
              <a:gd name="T12" fmla="*/ 2147483647 w 540"/>
              <a:gd name="T13" fmla="*/ 2147483647 h 522"/>
              <a:gd name="T14" fmla="*/ 2147483647 w 540"/>
              <a:gd name="T15" fmla="*/ 2147483647 h 522"/>
              <a:gd name="T16" fmla="*/ 2147483647 w 540"/>
              <a:gd name="T17" fmla="*/ 2147483647 h 522"/>
              <a:gd name="T18" fmla="*/ 2147483647 w 540"/>
              <a:gd name="T19" fmla="*/ 2147483647 h 522"/>
              <a:gd name="T20" fmla="*/ 2147483647 w 540"/>
              <a:gd name="T21" fmla="*/ 2147483647 h 522"/>
              <a:gd name="T22" fmla="*/ 2147483647 w 540"/>
              <a:gd name="T23" fmla="*/ 2147483647 h 522"/>
              <a:gd name="T24" fmla="*/ 2147483647 w 540"/>
              <a:gd name="T25" fmla="*/ 2147483647 h 522"/>
              <a:gd name="T26" fmla="*/ 2147483647 w 540"/>
              <a:gd name="T27" fmla="*/ 2147483647 h 522"/>
              <a:gd name="T28" fmla="*/ 2147483647 w 540"/>
              <a:gd name="T29" fmla="*/ 2147483647 h 522"/>
              <a:gd name="T30" fmla="*/ 2147483647 w 540"/>
              <a:gd name="T31" fmla="*/ 2147483647 h 522"/>
              <a:gd name="T32" fmla="*/ 2147483647 w 540"/>
              <a:gd name="T33" fmla="*/ 2147483647 h 522"/>
              <a:gd name="T34" fmla="*/ 2147483647 w 540"/>
              <a:gd name="T35" fmla="*/ 2147483647 h 522"/>
              <a:gd name="T36" fmla="*/ 2147483647 w 540"/>
              <a:gd name="T37" fmla="*/ 2147483647 h 522"/>
              <a:gd name="T38" fmla="*/ 2147483647 w 540"/>
              <a:gd name="T39" fmla="*/ 2147483647 h 522"/>
              <a:gd name="T40" fmla="*/ 2147483647 w 540"/>
              <a:gd name="T41" fmla="*/ 2147483647 h 522"/>
              <a:gd name="T42" fmla="*/ 2147483647 w 540"/>
              <a:gd name="T43" fmla="*/ 2147483647 h 522"/>
              <a:gd name="T44" fmla="*/ 2147483647 w 540"/>
              <a:gd name="T45" fmla="*/ 2147483647 h 522"/>
              <a:gd name="T46" fmla="*/ 2147483647 w 540"/>
              <a:gd name="T47" fmla="*/ 2147483647 h 522"/>
              <a:gd name="T48" fmla="*/ 2147483647 w 540"/>
              <a:gd name="T49" fmla="*/ 2147483647 h 522"/>
              <a:gd name="T50" fmla="*/ 2147483647 w 540"/>
              <a:gd name="T51" fmla="*/ 2147483647 h 522"/>
              <a:gd name="T52" fmla="*/ 0 w 540"/>
              <a:gd name="T53" fmla="*/ 2147483647 h 522"/>
              <a:gd name="T54" fmla="*/ 0 w 540"/>
              <a:gd name="T55" fmla="*/ 2147483647 h 522"/>
              <a:gd name="T56" fmla="*/ 2147483647 w 540"/>
              <a:gd name="T57" fmla="*/ 2147483647 h 5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40" h="522">
                <a:moveTo>
                  <a:pt x="199" y="126"/>
                </a:moveTo>
                <a:lnTo>
                  <a:pt x="199" y="0"/>
                </a:lnTo>
                <a:lnTo>
                  <a:pt x="540" y="18"/>
                </a:lnTo>
                <a:lnTo>
                  <a:pt x="540" y="186"/>
                </a:lnTo>
                <a:lnTo>
                  <a:pt x="399" y="492"/>
                </a:lnTo>
                <a:lnTo>
                  <a:pt x="386" y="462"/>
                </a:lnTo>
                <a:lnTo>
                  <a:pt x="354" y="462"/>
                </a:lnTo>
                <a:lnTo>
                  <a:pt x="354" y="492"/>
                </a:lnTo>
                <a:lnTo>
                  <a:pt x="328" y="504"/>
                </a:lnTo>
                <a:lnTo>
                  <a:pt x="296" y="492"/>
                </a:lnTo>
                <a:lnTo>
                  <a:pt x="296" y="522"/>
                </a:lnTo>
                <a:lnTo>
                  <a:pt x="277" y="504"/>
                </a:lnTo>
                <a:lnTo>
                  <a:pt x="277" y="492"/>
                </a:lnTo>
                <a:lnTo>
                  <a:pt x="251" y="492"/>
                </a:lnTo>
                <a:lnTo>
                  <a:pt x="251" y="480"/>
                </a:lnTo>
                <a:lnTo>
                  <a:pt x="212" y="462"/>
                </a:lnTo>
                <a:lnTo>
                  <a:pt x="174" y="450"/>
                </a:lnTo>
                <a:lnTo>
                  <a:pt x="148" y="462"/>
                </a:lnTo>
                <a:lnTo>
                  <a:pt x="148" y="450"/>
                </a:lnTo>
                <a:lnTo>
                  <a:pt x="129" y="438"/>
                </a:lnTo>
                <a:lnTo>
                  <a:pt x="129" y="420"/>
                </a:lnTo>
                <a:lnTo>
                  <a:pt x="103" y="438"/>
                </a:lnTo>
                <a:lnTo>
                  <a:pt x="90" y="420"/>
                </a:lnTo>
                <a:lnTo>
                  <a:pt x="77" y="438"/>
                </a:lnTo>
                <a:lnTo>
                  <a:pt x="52" y="438"/>
                </a:lnTo>
                <a:lnTo>
                  <a:pt x="13" y="408"/>
                </a:lnTo>
                <a:lnTo>
                  <a:pt x="0" y="408"/>
                </a:lnTo>
                <a:lnTo>
                  <a:pt x="0" y="354"/>
                </a:lnTo>
                <a:lnTo>
                  <a:pt x="199" y="126"/>
                </a:lnTo>
              </a:path>
            </a:pathLst>
          </a:custGeom>
          <a:solidFill>
            <a:schemeClr val="accent1">
              <a:lumMod val="90000"/>
            </a:schemeClr>
          </a:solidFill>
          <a:ln w="0">
            <a:solidFill>
              <a:srgbClr val="000000"/>
            </a:solidFill>
            <a:prstDash val="solid"/>
            <a:round/>
            <a:headEnd/>
            <a:tailEnd/>
          </a:ln>
          <a:extLst/>
        </p:spPr>
        <p:txBody>
          <a:bodyPr/>
          <a:lstStyle/>
          <a:p>
            <a:endParaRPr lang="en-US" dirty="0"/>
          </a:p>
        </p:txBody>
      </p:sp>
      <p:sp>
        <p:nvSpPr>
          <p:cNvPr id="2084" name="Freeform 419"/>
          <p:cNvSpPr>
            <a:spLocks/>
          </p:cNvSpPr>
          <p:nvPr/>
        </p:nvSpPr>
        <p:spPr bwMode="auto">
          <a:xfrm>
            <a:off x="2527300" y="3216275"/>
            <a:ext cx="665163" cy="715963"/>
          </a:xfrm>
          <a:custGeom>
            <a:avLst/>
            <a:gdLst>
              <a:gd name="T0" fmla="*/ 0 w 412"/>
              <a:gd name="T1" fmla="*/ 2147483647 h 444"/>
              <a:gd name="T2" fmla="*/ 0 w 412"/>
              <a:gd name="T3" fmla="*/ 2147483647 h 444"/>
              <a:gd name="T4" fmla="*/ 2147483647 w 412"/>
              <a:gd name="T5" fmla="*/ 2147483647 h 444"/>
              <a:gd name="T6" fmla="*/ 2147483647 w 412"/>
              <a:gd name="T7" fmla="*/ 2147483647 h 444"/>
              <a:gd name="T8" fmla="*/ 2147483647 w 412"/>
              <a:gd name="T9" fmla="*/ 2147483647 h 444"/>
              <a:gd name="T10" fmla="*/ 2147483647 w 412"/>
              <a:gd name="T11" fmla="*/ 2147483647 h 444"/>
              <a:gd name="T12" fmla="*/ 2147483647 w 412"/>
              <a:gd name="T13" fmla="*/ 2147483647 h 444"/>
              <a:gd name="T14" fmla="*/ 2147483647 w 412"/>
              <a:gd name="T15" fmla="*/ 2147483647 h 444"/>
              <a:gd name="T16" fmla="*/ 2147483647 w 412"/>
              <a:gd name="T17" fmla="*/ 2147483647 h 444"/>
              <a:gd name="T18" fmla="*/ 2147483647 w 412"/>
              <a:gd name="T19" fmla="*/ 2147483647 h 444"/>
              <a:gd name="T20" fmla="*/ 2147483647 w 412"/>
              <a:gd name="T21" fmla="*/ 0 h 444"/>
              <a:gd name="T22" fmla="*/ 2147483647 w 412"/>
              <a:gd name="T23" fmla="*/ 2147483647 h 444"/>
              <a:gd name="T24" fmla="*/ 2147483647 w 412"/>
              <a:gd name="T25" fmla="*/ 2147483647 h 444"/>
              <a:gd name="T26" fmla="*/ 2147483647 w 412"/>
              <a:gd name="T27" fmla="*/ 2147483647 h 444"/>
              <a:gd name="T28" fmla="*/ 2147483647 w 412"/>
              <a:gd name="T29" fmla="*/ 2147483647 h 444"/>
              <a:gd name="T30" fmla="*/ 2147483647 w 412"/>
              <a:gd name="T31" fmla="*/ 2147483647 h 444"/>
              <a:gd name="T32" fmla="*/ 2147483647 w 412"/>
              <a:gd name="T33" fmla="*/ 2147483647 h 444"/>
              <a:gd name="T34" fmla="*/ 2147483647 w 412"/>
              <a:gd name="T35" fmla="*/ 2147483647 h 444"/>
              <a:gd name="T36" fmla="*/ 2147483647 w 412"/>
              <a:gd name="T37" fmla="*/ 2147483647 h 444"/>
              <a:gd name="T38" fmla="*/ 0 w 412"/>
              <a:gd name="T39" fmla="*/ 2147483647 h 444"/>
              <a:gd name="T40" fmla="*/ 0 w 412"/>
              <a:gd name="T41" fmla="*/ 2147483647 h 4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2" h="444">
                <a:moveTo>
                  <a:pt x="0" y="306"/>
                </a:moveTo>
                <a:lnTo>
                  <a:pt x="0" y="42"/>
                </a:lnTo>
                <a:lnTo>
                  <a:pt x="26" y="54"/>
                </a:lnTo>
                <a:lnTo>
                  <a:pt x="39" y="24"/>
                </a:lnTo>
                <a:lnTo>
                  <a:pt x="39" y="42"/>
                </a:lnTo>
                <a:lnTo>
                  <a:pt x="52" y="24"/>
                </a:lnTo>
                <a:lnTo>
                  <a:pt x="78" y="54"/>
                </a:lnTo>
                <a:lnTo>
                  <a:pt x="97" y="24"/>
                </a:lnTo>
                <a:lnTo>
                  <a:pt x="116" y="24"/>
                </a:lnTo>
                <a:lnTo>
                  <a:pt x="161" y="24"/>
                </a:lnTo>
                <a:lnTo>
                  <a:pt x="200" y="0"/>
                </a:lnTo>
                <a:lnTo>
                  <a:pt x="213" y="12"/>
                </a:lnTo>
                <a:lnTo>
                  <a:pt x="386" y="108"/>
                </a:lnTo>
                <a:lnTo>
                  <a:pt x="399" y="138"/>
                </a:lnTo>
                <a:lnTo>
                  <a:pt x="412" y="138"/>
                </a:lnTo>
                <a:lnTo>
                  <a:pt x="412" y="168"/>
                </a:lnTo>
                <a:lnTo>
                  <a:pt x="373" y="168"/>
                </a:lnTo>
                <a:lnTo>
                  <a:pt x="341" y="222"/>
                </a:lnTo>
                <a:lnTo>
                  <a:pt x="341" y="444"/>
                </a:lnTo>
                <a:lnTo>
                  <a:pt x="0" y="432"/>
                </a:lnTo>
                <a:lnTo>
                  <a:pt x="0" y="306"/>
                </a:lnTo>
              </a:path>
            </a:pathLst>
          </a:custGeom>
          <a:solidFill>
            <a:schemeClr val="accent1">
              <a:lumMod val="90000"/>
            </a:schemeClr>
          </a:solidFill>
          <a:ln w="0">
            <a:solidFill>
              <a:srgbClr val="000000"/>
            </a:solidFill>
            <a:prstDash val="solid"/>
            <a:round/>
            <a:headEnd/>
            <a:tailEnd/>
          </a:ln>
          <a:extLst/>
        </p:spPr>
        <p:txBody>
          <a:bodyPr/>
          <a:lstStyle/>
          <a:p>
            <a:endParaRPr lang="en-US" dirty="0"/>
          </a:p>
        </p:txBody>
      </p:sp>
      <p:sp>
        <p:nvSpPr>
          <p:cNvPr id="2085" name="Freeform 421"/>
          <p:cNvSpPr>
            <a:spLocks/>
          </p:cNvSpPr>
          <p:nvPr/>
        </p:nvSpPr>
        <p:spPr bwMode="auto">
          <a:xfrm>
            <a:off x="4471988" y="4237038"/>
            <a:ext cx="1092200" cy="619125"/>
          </a:xfrm>
          <a:custGeom>
            <a:avLst/>
            <a:gdLst>
              <a:gd name="T0" fmla="*/ 2147483647 w 688"/>
              <a:gd name="T1" fmla="*/ 2147483647 h 390"/>
              <a:gd name="T2" fmla="*/ 0 w 688"/>
              <a:gd name="T3" fmla="*/ 2147483647 h 390"/>
              <a:gd name="T4" fmla="*/ 2147483647 w 688"/>
              <a:gd name="T5" fmla="*/ 2147483647 h 390"/>
              <a:gd name="T6" fmla="*/ 2147483647 w 688"/>
              <a:gd name="T7" fmla="*/ 2147483647 h 390"/>
              <a:gd name="T8" fmla="*/ 2147483647 w 688"/>
              <a:gd name="T9" fmla="*/ 2147483647 h 390"/>
              <a:gd name="T10" fmla="*/ 2147483647 w 688"/>
              <a:gd name="T11" fmla="*/ 2147483647 h 390"/>
              <a:gd name="T12" fmla="*/ 2147483647 w 688"/>
              <a:gd name="T13" fmla="*/ 0 h 390"/>
              <a:gd name="T14" fmla="*/ 2147483647 w 688"/>
              <a:gd name="T15" fmla="*/ 0 h 390"/>
              <a:gd name="T16" fmla="*/ 2147483647 w 688"/>
              <a:gd name="T17" fmla="*/ 0 h 390"/>
              <a:gd name="T18" fmla="*/ 2147483647 w 688"/>
              <a:gd name="T19" fmla="*/ 2147483647 h 390"/>
              <a:gd name="T20" fmla="*/ 2147483647 w 688"/>
              <a:gd name="T21" fmla="*/ 2147483647 h 390"/>
              <a:gd name="T22" fmla="*/ 2147483647 w 688"/>
              <a:gd name="T23" fmla="*/ 2147483647 h 390"/>
              <a:gd name="T24" fmla="*/ 2147483647 w 688"/>
              <a:gd name="T25" fmla="*/ 2147483647 h 390"/>
              <a:gd name="T26" fmla="*/ 2147483647 w 688"/>
              <a:gd name="T27" fmla="*/ 2147483647 h 390"/>
              <a:gd name="T28" fmla="*/ 2147483647 w 688"/>
              <a:gd name="T29" fmla="*/ 2147483647 h 390"/>
              <a:gd name="T30" fmla="*/ 2147483647 w 688"/>
              <a:gd name="T31" fmla="*/ 2147483647 h 390"/>
              <a:gd name="T32" fmla="*/ 2147483647 w 688"/>
              <a:gd name="T33" fmla="*/ 2147483647 h 390"/>
              <a:gd name="T34" fmla="*/ 2147483647 w 688"/>
              <a:gd name="T35" fmla="*/ 2147483647 h 390"/>
              <a:gd name="T36" fmla="*/ 2147483647 w 688"/>
              <a:gd name="T37" fmla="*/ 2147483647 h 390"/>
              <a:gd name="T38" fmla="*/ 2147483647 w 688"/>
              <a:gd name="T39" fmla="*/ 2147483647 h 390"/>
              <a:gd name="T40" fmla="*/ 2147483647 w 688"/>
              <a:gd name="T41" fmla="*/ 2147483647 h 390"/>
              <a:gd name="T42" fmla="*/ 2147483647 w 688"/>
              <a:gd name="T43" fmla="*/ 2147483647 h 390"/>
              <a:gd name="T44" fmla="*/ 2147483647 w 688"/>
              <a:gd name="T45" fmla="*/ 2147483647 h 390"/>
              <a:gd name="T46" fmla="*/ 2147483647 w 688"/>
              <a:gd name="T47" fmla="*/ 2147483647 h 390"/>
              <a:gd name="T48" fmla="*/ 2147483647 w 688"/>
              <a:gd name="T49" fmla="*/ 2147483647 h 390"/>
              <a:gd name="T50" fmla="*/ 2147483647 w 688"/>
              <a:gd name="T51" fmla="*/ 2147483647 h 390"/>
              <a:gd name="T52" fmla="*/ 2147483647 w 688"/>
              <a:gd name="T53" fmla="*/ 2147483647 h 3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88" h="390">
                <a:moveTo>
                  <a:pt x="39" y="390"/>
                </a:moveTo>
                <a:lnTo>
                  <a:pt x="0" y="294"/>
                </a:lnTo>
                <a:lnTo>
                  <a:pt x="116" y="186"/>
                </a:lnTo>
                <a:lnTo>
                  <a:pt x="116" y="168"/>
                </a:lnTo>
                <a:lnTo>
                  <a:pt x="212" y="102"/>
                </a:lnTo>
                <a:lnTo>
                  <a:pt x="212" y="72"/>
                </a:lnTo>
                <a:lnTo>
                  <a:pt x="386" y="0"/>
                </a:lnTo>
                <a:lnTo>
                  <a:pt x="476" y="0"/>
                </a:lnTo>
                <a:lnTo>
                  <a:pt x="534" y="0"/>
                </a:lnTo>
                <a:lnTo>
                  <a:pt x="553" y="18"/>
                </a:lnTo>
                <a:lnTo>
                  <a:pt x="598" y="18"/>
                </a:lnTo>
                <a:lnTo>
                  <a:pt x="598" y="30"/>
                </a:lnTo>
                <a:lnTo>
                  <a:pt x="611" y="30"/>
                </a:lnTo>
                <a:lnTo>
                  <a:pt x="624" y="60"/>
                </a:lnTo>
                <a:lnTo>
                  <a:pt x="675" y="42"/>
                </a:lnTo>
                <a:lnTo>
                  <a:pt x="688" y="60"/>
                </a:lnTo>
                <a:lnTo>
                  <a:pt x="675" y="60"/>
                </a:lnTo>
                <a:lnTo>
                  <a:pt x="611" y="84"/>
                </a:lnTo>
                <a:lnTo>
                  <a:pt x="476" y="102"/>
                </a:lnTo>
                <a:lnTo>
                  <a:pt x="489" y="126"/>
                </a:lnTo>
                <a:lnTo>
                  <a:pt x="386" y="168"/>
                </a:lnTo>
                <a:lnTo>
                  <a:pt x="199" y="252"/>
                </a:lnTo>
                <a:lnTo>
                  <a:pt x="174" y="276"/>
                </a:lnTo>
                <a:lnTo>
                  <a:pt x="187" y="294"/>
                </a:lnTo>
                <a:lnTo>
                  <a:pt x="135" y="318"/>
                </a:lnTo>
                <a:lnTo>
                  <a:pt x="64" y="372"/>
                </a:lnTo>
                <a:lnTo>
                  <a:pt x="39" y="390"/>
                </a:lnTo>
              </a:path>
            </a:pathLst>
          </a:custGeom>
          <a:noFill/>
          <a:ln w="0">
            <a:solidFill>
              <a:srgbClr val="000000"/>
            </a:solidFill>
            <a:prstDash val="solid"/>
            <a:round/>
            <a:headEnd/>
            <a:tailEnd/>
          </a:ln>
          <a:extLst/>
        </p:spPr>
        <p:txBody>
          <a:bodyPr/>
          <a:lstStyle/>
          <a:p>
            <a:endParaRPr lang="en-US" dirty="0"/>
          </a:p>
        </p:txBody>
      </p:sp>
      <p:sp>
        <p:nvSpPr>
          <p:cNvPr id="2086" name="Freeform 423"/>
          <p:cNvSpPr>
            <a:spLocks/>
          </p:cNvSpPr>
          <p:nvPr/>
        </p:nvSpPr>
        <p:spPr bwMode="auto">
          <a:xfrm>
            <a:off x="7019925" y="2817813"/>
            <a:ext cx="492125" cy="704850"/>
          </a:xfrm>
          <a:custGeom>
            <a:avLst/>
            <a:gdLst>
              <a:gd name="T0" fmla="*/ 2147483647 w 328"/>
              <a:gd name="T1" fmla="*/ 2147483647 h 444"/>
              <a:gd name="T2" fmla="*/ 2147483647 w 328"/>
              <a:gd name="T3" fmla="*/ 2147483647 h 444"/>
              <a:gd name="T4" fmla="*/ 2147483647 w 328"/>
              <a:gd name="T5" fmla="*/ 2147483647 h 444"/>
              <a:gd name="T6" fmla="*/ 2147483647 w 328"/>
              <a:gd name="T7" fmla="*/ 2147483647 h 444"/>
              <a:gd name="T8" fmla="*/ 2147483647 w 328"/>
              <a:gd name="T9" fmla="*/ 2147483647 h 444"/>
              <a:gd name="T10" fmla="*/ 2147483647 w 328"/>
              <a:gd name="T11" fmla="*/ 2147483647 h 444"/>
              <a:gd name="T12" fmla="*/ 2147483647 w 328"/>
              <a:gd name="T13" fmla="*/ 2147483647 h 444"/>
              <a:gd name="T14" fmla="*/ 2147483647 w 328"/>
              <a:gd name="T15" fmla="*/ 2147483647 h 444"/>
              <a:gd name="T16" fmla="*/ 2147483647 w 328"/>
              <a:gd name="T17" fmla="*/ 2147483647 h 444"/>
              <a:gd name="T18" fmla="*/ 2147483647 w 328"/>
              <a:gd name="T19" fmla="*/ 2147483647 h 444"/>
              <a:gd name="T20" fmla="*/ 2147483647 w 328"/>
              <a:gd name="T21" fmla="*/ 2147483647 h 444"/>
              <a:gd name="T22" fmla="*/ 2147483647 w 328"/>
              <a:gd name="T23" fmla="*/ 2147483647 h 444"/>
              <a:gd name="T24" fmla="*/ 2147483647 w 328"/>
              <a:gd name="T25" fmla="*/ 2147483647 h 444"/>
              <a:gd name="T26" fmla="*/ 2147483647 w 328"/>
              <a:gd name="T27" fmla="*/ 0 h 444"/>
              <a:gd name="T28" fmla="*/ 2147483647 w 328"/>
              <a:gd name="T29" fmla="*/ 0 h 444"/>
              <a:gd name="T30" fmla="*/ 2147483647 w 328"/>
              <a:gd name="T31" fmla="*/ 2147483647 h 444"/>
              <a:gd name="T32" fmla="*/ 2147483647 w 328"/>
              <a:gd name="T33" fmla="*/ 2147483647 h 444"/>
              <a:gd name="T34" fmla="*/ 0 w 328"/>
              <a:gd name="T35" fmla="*/ 2147483647 h 444"/>
              <a:gd name="T36" fmla="*/ 2147483647 w 328"/>
              <a:gd name="T37" fmla="*/ 2147483647 h 4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8" h="444">
                <a:moveTo>
                  <a:pt x="13" y="234"/>
                </a:moveTo>
                <a:lnTo>
                  <a:pt x="77" y="276"/>
                </a:lnTo>
                <a:lnTo>
                  <a:pt x="129" y="294"/>
                </a:lnTo>
                <a:lnTo>
                  <a:pt x="116" y="336"/>
                </a:lnTo>
                <a:lnTo>
                  <a:pt x="142" y="336"/>
                </a:lnTo>
                <a:lnTo>
                  <a:pt x="142" y="360"/>
                </a:lnTo>
                <a:lnTo>
                  <a:pt x="155" y="360"/>
                </a:lnTo>
                <a:lnTo>
                  <a:pt x="168" y="444"/>
                </a:lnTo>
                <a:lnTo>
                  <a:pt x="187" y="444"/>
                </a:lnTo>
                <a:lnTo>
                  <a:pt x="245" y="390"/>
                </a:lnTo>
                <a:lnTo>
                  <a:pt x="264" y="390"/>
                </a:lnTo>
                <a:lnTo>
                  <a:pt x="277" y="390"/>
                </a:lnTo>
                <a:lnTo>
                  <a:pt x="328" y="360"/>
                </a:lnTo>
                <a:lnTo>
                  <a:pt x="315" y="0"/>
                </a:lnTo>
                <a:lnTo>
                  <a:pt x="90" y="0"/>
                </a:lnTo>
                <a:lnTo>
                  <a:pt x="26" y="114"/>
                </a:lnTo>
                <a:lnTo>
                  <a:pt x="52" y="138"/>
                </a:lnTo>
                <a:lnTo>
                  <a:pt x="0" y="210"/>
                </a:lnTo>
                <a:lnTo>
                  <a:pt x="13" y="234"/>
                </a:lnTo>
              </a:path>
            </a:pathLst>
          </a:custGeom>
          <a:solidFill>
            <a:schemeClr val="accent1">
              <a:lumMod val="90000"/>
            </a:schemeClr>
          </a:solidFill>
          <a:ln w="0">
            <a:solidFill>
              <a:srgbClr val="000000"/>
            </a:solidFill>
            <a:prstDash val="solid"/>
            <a:round/>
            <a:headEnd/>
            <a:tailEnd/>
          </a:ln>
          <a:extLst/>
        </p:spPr>
        <p:txBody>
          <a:bodyPr/>
          <a:lstStyle/>
          <a:p>
            <a:endParaRPr lang="en-US" dirty="0"/>
          </a:p>
        </p:txBody>
      </p:sp>
      <p:sp>
        <p:nvSpPr>
          <p:cNvPr id="2087" name="Freeform 425"/>
          <p:cNvSpPr>
            <a:spLocks/>
          </p:cNvSpPr>
          <p:nvPr/>
        </p:nvSpPr>
        <p:spPr bwMode="auto">
          <a:xfrm>
            <a:off x="5851525" y="4787900"/>
            <a:ext cx="1130300" cy="877888"/>
          </a:xfrm>
          <a:custGeom>
            <a:avLst/>
            <a:gdLst>
              <a:gd name="T0" fmla="*/ 2147483647 w 701"/>
              <a:gd name="T1" fmla="*/ 2147483647 h 546"/>
              <a:gd name="T2" fmla="*/ 2147483647 w 701"/>
              <a:gd name="T3" fmla="*/ 2147483647 h 546"/>
              <a:gd name="T4" fmla="*/ 2147483647 w 701"/>
              <a:gd name="T5" fmla="*/ 2147483647 h 546"/>
              <a:gd name="T6" fmla="*/ 2147483647 w 701"/>
              <a:gd name="T7" fmla="*/ 2147483647 h 546"/>
              <a:gd name="T8" fmla="*/ 2147483647 w 701"/>
              <a:gd name="T9" fmla="*/ 2147483647 h 546"/>
              <a:gd name="T10" fmla="*/ 2147483647 w 701"/>
              <a:gd name="T11" fmla="*/ 2147483647 h 546"/>
              <a:gd name="T12" fmla="*/ 2147483647 w 701"/>
              <a:gd name="T13" fmla="*/ 2147483647 h 546"/>
              <a:gd name="T14" fmla="*/ 2147483647 w 701"/>
              <a:gd name="T15" fmla="*/ 2147483647 h 546"/>
              <a:gd name="T16" fmla="*/ 0 w 701"/>
              <a:gd name="T17" fmla="*/ 2147483647 h 546"/>
              <a:gd name="T18" fmla="*/ 2147483647 w 701"/>
              <a:gd name="T19" fmla="*/ 2147483647 h 546"/>
              <a:gd name="T20" fmla="*/ 2147483647 w 701"/>
              <a:gd name="T21" fmla="*/ 2147483647 h 546"/>
              <a:gd name="T22" fmla="*/ 2147483647 w 701"/>
              <a:gd name="T23" fmla="*/ 2147483647 h 546"/>
              <a:gd name="T24" fmla="*/ 2147483647 w 701"/>
              <a:gd name="T25" fmla="*/ 2147483647 h 546"/>
              <a:gd name="T26" fmla="*/ 2147483647 w 701"/>
              <a:gd name="T27" fmla="*/ 2147483647 h 546"/>
              <a:gd name="T28" fmla="*/ 2147483647 w 701"/>
              <a:gd name="T29" fmla="*/ 2147483647 h 546"/>
              <a:gd name="T30" fmla="*/ 2147483647 w 701"/>
              <a:gd name="T31" fmla="*/ 0 h 546"/>
              <a:gd name="T32" fmla="*/ 2147483647 w 701"/>
              <a:gd name="T33" fmla="*/ 2147483647 h 546"/>
              <a:gd name="T34" fmla="*/ 2147483647 w 701"/>
              <a:gd name="T35" fmla="*/ 2147483647 h 546"/>
              <a:gd name="T36" fmla="*/ 2147483647 w 701"/>
              <a:gd name="T37" fmla="*/ 2147483647 h 546"/>
              <a:gd name="T38" fmla="*/ 2147483647 w 701"/>
              <a:gd name="T39" fmla="*/ 2147483647 h 546"/>
              <a:gd name="T40" fmla="*/ 2147483647 w 701"/>
              <a:gd name="T41" fmla="*/ 2147483647 h 546"/>
              <a:gd name="T42" fmla="*/ 2147483647 w 701"/>
              <a:gd name="T43" fmla="*/ 2147483647 h 546"/>
              <a:gd name="T44" fmla="*/ 2147483647 w 701"/>
              <a:gd name="T45" fmla="*/ 2147483647 h 546"/>
              <a:gd name="T46" fmla="*/ 2147483647 w 701"/>
              <a:gd name="T47" fmla="*/ 2147483647 h 546"/>
              <a:gd name="T48" fmla="*/ 2147483647 w 701"/>
              <a:gd name="T49" fmla="*/ 2147483647 h 546"/>
              <a:gd name="T50" fmla="*/ 2147483647 w 701"/>
              <a:gd name="T51" fmla="*/ 2147483647 h 546"/>
              <a:gd name="T52" fmla="*/ 2147483647 w 701"/>
              <a:gd name="T53" fmla="*/ 2147483647 h 546"/>
              <a:gd name="T54" fmla="*/ 2147483647 w 701"/>
              <a:gd name="T55" fmla="*/ 2147483647 h 546"/>
              <a:gd name="T56" fmla="*/ 2147483647 w 701"/>
              <a:gd name="T57" fmla="*/ 2147483647 h 546"/>
              <a:gd name="T58" fmla="*/ 2147483647 w 701"/>
              <a:gd name="T59" fmla="*/ 2147483647 h 546"/>
              <a:gd name="T60" fmla="*/ 2147483647 w 701"/>
              <a:gd name="T61" fmla="*/ 2147483647 h 54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01" h="546">
                <a:moveTo>
                  <a:pt x="406" y="546"/>
                </a:moveTo>
                <a:lnTo>
                  <a:pt x="380" y="504"/>
                </a:lnTo>
                <a:lnTo>
                  <a:pt x="290" y="420"/>
                </a:lnTo>
                <a:lnTo>
                  <a:pt x="277" y="378"/>
                </a:lnTo>
                <a:lnTo>
                  <a:pt x="206" y="336"/>
                </a:lnTo>
                <a:lnTo>
                  <a:pt x="155" y="252"/>
                </a:lnTo>
                <a:lnTo>
                  <a:pt x="129" y="252"/>
                </a:lnTo>
                <a:lnTo>
                  <a:pt x="52" y="234"/>
                </a:lnTo>
                <a:lnTo>
                  <a:pt x="0" y="180"/>
                </a:lnTo>
                <a:lnTo>
                  <a:pt x="26" y="150"/>
                </a:lnTo>
                <a:lnTo>
                  <a:pt x="39" y="150"/>
                </a:lnTo>
                <a:lnTo>
                  <a:pt x="103" y="108"/>
                </a:lnTo>
                <a:lnTo>
                  <a:pt x="129" y="108"/>
                </a:lnTo>
                <a:lnTo>
                  <a:pt x="245" y="66"/>
                </a:lnTo>
                <a:lnTo>
                  <a:pt x="354" y="54"/>
                </a:lnTo>
                <a:lnTo>
                  <a:pt x="476" y="0"/>
                </a:lnTo>
                <a:lnTo>
                  <a:pt x="701" y="168"/>
                </a:lnTo>
                <a:lnTo>
                  <a:pt x="656" y="192"/>
                </a:lnTo>
                <a:lnTo>
                  <a:pt x="656" y="264"/>
                </a:lnTo>
                <a:lnTo>
                  <a:pt x="599" y="336"/>
                </a:lnTo>
                <a:lnTo>
                  <a:pt x="618" y="348"/>
                </a:lnTo>
                <a:lnTo>
                  <a:pt x="599" y="360"/>
                </a:lnTo>
                <a:lnTo>
                  <a:pt x="618" y="402"/>
                </a:lnTo>
                <a:lnTo>
                  <a:pt x="579" y="432"/>
                </a:lnTo>
                <a:lnTo>
                  <a:pt x="592" y="444"/>
                </a:lnTo>
                <a:lnTo>
                  <a:pt x="554" y="516"/>
                </a:lnTo>
                <a:lnTo>
                  <a:pt x="515" y="528"/>
                </a:lnTo>
                <a:lnTo>
                  <a:pt x="528" y="546"/>
                </a:lnTo>
                <a:lnTo>
                  <a:pt x="502" y="546"/>
                </a:lnTo>
                <a:lnTo>
                  <a:pt x="489" y="546"/>
                </a:lnTo>
                <a:lnTo>
                  <a:pt x="406" y="546"/>
                </a:lnTo>
              </a:path>
            </a:pathLst>
          </a:custGeom>
          <a:solidFill>
            <a:schemeClr val="accent1">
              <a:lumMod val="90000"/>
            </a:schemeClr>
          </a:solidFill>
          <a:ln w="0">
            <a:solidFill>
              <a:srgbClr val="000000"/>
            </a:solidFill>
            <a:prstDash val="solid"/>
            <a:round/>
            <a:headEnd/>
            <a:tailEnd/>
          </a:ln>
          <a:extLst/>
        </p:spPr>
        <p:txBody>
          <a:bodyPr/>
          <a:lstStyle/>
          <a:p>
            <a:endParaRPr lang="en-US" dirty="0"/>
          </a:p>
        </p:txBody>
      </p:sp>
      <p:sp>
        <p:nvSpPr>
          <p:cNvPr id="2088" name="Freeform 427"/>
          <p:cNvSpPr>
            <a:spLocks/>
          </p:cNvSpPr>
          <p:nvPr/>
        </p:nvSpPr>
        <p:spPr bwMode="auto">
          <a:xfrm>
            <a:off x="817563" y="3594100"/>
            <a:ext cx="561975" cy="400050"/>
          </a:xfrm>
          <a:custGeom>
            <a:avLst/>
            <a:gdLst>
              <a:gd name="T0" fmla="*/ 0 w 354"/>
              <a:gd name="T1" fmla="*/ 0 h 252"/>
              <a:gd name="T2" fmla="*/ 2147483647 w 354"/>
              <a:gd name="T3" fmla="*/ 0 h 252"/>
              <a:gd name="T4" fmla="*/ 2147483647 w 354"/>
              <a:gd name="T5" fmla="*/ 2147483647 h 252"/>
              <a:gd name="T6" fmla="*/ 2147483647 w 354"/>
              <a:gd name="T7" fmla="*/ 2147483647 h 252"/>
              <a:gd name="T8" fmla="*/ 2147483647 w 354"/>
              <a:gd name="T9" fmla="*/ 2147483647 h 252"/>
              <a:gd name="T10" fmla="*/ 2147483647 w 354"/>
              <a:gd name="T11" fmla="*/ 2147483647 h 252"/>
              <a:gd name="T12" fmla="*/ 0 w 354"/>
              <a:gd name="T13" fmla="*/ 2147483647 h 252"/>
              <a:gd name="T14" fmla="*/ 0 w 354"/>
              <a:gd name="T15" fmla="*/ 0 h 2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4" h="252">
                <a:moveTo>
                  <a:pt x="0" y="0"/>
                </a:moveTo>
                <a:lnTo>
                  <a:pt x="213" y="0"/>
                </a:lnTo>
                <a:lnTo>
                  <a:pt x="213" y="18"/>
                </a:lnTo>
                <a:lnTo>
                  <a:pt x="316" y="18"/>
                </a:lnTo>
                <a:lnTo>
                  <a:pt x="354" y="60"/>
                </a:lnTo>
                <a:lnTo>
                  <a:pt x="303" y="252"/>
                </a:lnTo>
                <a:lnTo>
                  <a:pt x="0" y="252"/>
                </a:lnTo>
                <a:lnTo>
                  <a:pt x="0" y="0"/>
                </a:lnTo>
              </a:path>
            </a:pathLst>
          </a:custGeom>
          <a:solidFill>
            <a:schemeClr val="accent1">
              <a:lumMod val="90000"/>
            </a:schemeClr>
          </a:solidFill>
          <a:ln w="0">
            <a:solidFill>
              <a:srgbClr val="000000"/>
            </a:solidFill>
            <a:prstDash val="solid"/>
            <a:round/>
            <a:headEnd/>
            <a:tailEnd/>
          </a:ln>
          <a:extLst/>
        </p:spPr>
        <p:txBody>
          <a:bodyPr/>
          <a:lstStyle/>
          <a:p>
            <a:endParaRPr lang="en-US" dirty="0"/>
          </a:p>
        </p:txBody>
      </p:sp>
      <p:sp>
        <p:nvSpPr>
          <p:cNvPr id="2089" name="Freeform 429"/>
          <p:cNvSpPr>
            <a:spLocks/>
          </p:cNvSpPr>
          <p:nvPr/>
        </p:nvSpPr>
        <p:spPr bwMode="auto">
          <a:xfrm>
            <a:off x="5908674" y="4419601"/>
            <a:ext cx="712789" cy="550863"/>
          </a:xfrm>
          <a:custGeom>
            <a:avLst/>
            <a:gdLst>
              <a:gd name="T0" fmla="*/ 2147483647 w 437"/>
              <a:gd name="T1" fmla="*/ 2147483647 h 330"/>
              <a:gd name="T2" fmla="*/ 2147483647 w 437"/>
              <a:gd name="T3" fmla="*/ 2147483647 h 330"/>
              <a:gd name="T4" fmla="*/ 2147483647 w 437"/>
              <a:gd name="T5" fmla="*/ 2147483647 h 330"/>
              <a:gd name="T6" fmla="*/ 2147483647 w 437"/>
              <a:gd name="T7" fmla="*/ 2147483647 h 330"/>
              <a:gd name="T8" fmla="*/ 2147483647 w 437"/>
              <a:gd name="T9" fmla="*/ 2147483647 h 330"/>
              <a:gd name="T10" fmla="*/ 2147483647 w 437"/>
              <a:gd name="T11" fmla="*/ 2147483647 h 330"/>
              <a:gd name="T12" fmla="*/ 0 w 437"/>
              <a:gd name="T13" fmla="*/ 2147483647 h 330"/>
              <a:gd name="T14" fmla="*/ 2147483647 w 437"/>
              <a:gd name="T15" fmla="*/ 0 h 330"/>
              <a:gd name="T16" fmla="*/ 2147483647 w 437"/>
              <a:gd name="T17" fmla="*/ 2147483647 h 330"/>
              <a:gd name="T18" fmla="*/ 2147483647 w 437"/>
              <a:gd name="T19" fmla="*/ 2147483647 h 3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7" h="330">
                <a:moveTo>
                  <a:pt x="360" y="180"/>
                </a:moveTo>
                <a:lnTo>
                  <a:pt x="385" y="180"/>
                </a:lnTo>
                <a:lnTo>
                  <a:pt x="437" y="222"/>
                </a:lnTo>
                <a:lnTo>
                  <a:pt x="315" y="276"/>
                </a:lnTo>
                <a:lnTo>
                  <a:pt x="199" y="288"/>
                </a:lnTo>
                <a:lnTo>
                  <a:pt x="83" y="330"/>
                </a:lnTo>
                <a:lnTo>
                  <a:pt x="0" y="72"/>
                </a:lnTo>
                <a:lnTo>
                  <a:pt x="109" y="0"/>
                </a:lnTo>
                <a:lnTo>
                  <a:pt x="186" y="60"/>
                </a:lnTo>
                <a:lnTo>
                  <a:pt x="360" y="180"/>
                </a:lnTo>
              </a:path>
            </a:pathLst>
          </a:custGeom>
          <a:solidFill>
            <a:schemeClr val="accent1">
              <a:lumMod val="90000"/>
            </a:schemeClr>
          </a:solidFill>
          <a:ln w="0">
            <a:solidFill>
              <a:srgbClr val="000000"/>
            </a:solidFill>
            <a:prstDash val="solid"/>
            <a:round/>
            <a:headEnd/>
            <a:tailEnd/>
          </a:ln>
          <a:extLst/>
        </p:spPr>
        <p:txBody>
          <a:bodyPr/>
          <a:lstStyle/>
          <a:p>
            <a:endParaRPr lang="en-US" dirty="0"/>
          </a:p>
        </p:txBody>
      </p:sp>
      <p:sp>
        <p:nvSpPr>
          <p:cNvPr id="2090" name="Freeform 431"/>
          <p:cNvSpPr>
            <a:spLocks/>
          </p:cNvSpPr>
          <p:nvPr/>
        </p:nvSpPr>
        <p:spPr bwMode="auto">
          <a:xfrm>
            <a:off x="6386513" y="3163888"/>
            <a:ext cx="928687" cy="771525"/>
          </a:xfrm>
          <a:custGeom>
            <a:avLst/>
            <a:gdLst>
              <a:gd name="T0" fmla="*/ 2147483647 w 585"/>
              <a:gd name="T1" fmla="*/ 2147483647 h 486"/>
              <a:gd name="T2" fmla="*/ 2147483647 w 585"/>
              <a:gd name="T3" fmla="*/ 2147483647 h 486"/>
              <a:gd name="T4" fmla="*/ 2147483647 w 585"/>
              <a:gd name="T5" fmla="*/ 2147483647 h 486"/>
              <a:gd name="T6" fmla="*/ 2147483647 w 585"/>
              <a:gd name="T7" fmla="*/ 2147483647 h 486"/>
              <a:gd name="T8" fmla="*/ 2147483647 w 585"/>
              <a:gd name="T9" fmla="*/ 2147483647 h 486"/>
              <a:gd name="T10" fmla="*/ 2147483647 w 585"/>
              <a:gd name="T11" fmla="*/ 2147483647 h 486"/>
              <a:gd name="T12" fmla="*/ 2147483647 w 585"/>
              <a:gd name="T13" fmla="*/ 2147483647 h 486"/>
              <a:gd name="T14" fmla="*/ 2147483647 w 585"/>
              <a:gd name="T15" fmla="*/ 2147483647 h 486"/>
              <a:gd name="T16" fmla="*/ 2147483647 w 585"/>
              <a:gd name="T17" fmla="*/ 2147483647 h 486"/>
              <a:gd name="T18" fmla="*/ 2147483647 w 585"/>
              <a:gd name="T19" fmla="*/ 2147483647 h 486"/>
              <a:gd name="T20" fmla="*/ 2147483647 w 585"/>
              <a:gd name="T21" fmla="*/ 2147483647 h 486"/>
              <a:gd name="T22" fmla="*/ 0 w 585"/>
              <a:gd name="T23" fmla="*/ 2147483647 h 486"/>
              <a:gd name="T24" fmla="*/ 0 w 585"/>
              <a:gd name="T25" fmla="*/ 2147483647 h 486"/>
              <a:gd name="T26" fmla="*/ 2147483647 w 585"/>
              <a:gd name="T27" fmla="*/ 2147483647 h 486"/>
              <a:gd name="T28" fmla="*/ 2147483647 w 585"/>
              <a:gd name="T29" fmla="*/ 2147483647 h 486"/>
              <a:gd name="T30" fmla="*/ 2147483647 w 585"/>
              <a:gd name="T31" fmla="*/ 0 h 486"/>
              <a:gd name="T32" fmla="*/ 2147483647 w 585"/>
              <a:gd name="T33" fmla="*/ 2147483647 h 486"/>
              <a:gd name="T34" fmla="*/ 2147483647 w 585"/>
              <a:gd name="T35" fmla="*/ 2147483647 h 486"/>
              <a:gd name="T36" fmla="*/ 2147483647 w 585"/>
              <a:gd name="T37" fmla="*/ 2147483647 h 486"/>
              <a:gd name="T38" fmla="*/ 2147483647 w 585"/>
              <a:gd name="T39" fmla="*/ 2147483647 h 486"/>
              <a:gd name="T40" fmla="*/ 2147483647 w 585"/>
              <a:gd name="T41" fmla="*/ 2147483647 h 486"/>
              <a:gd name="T42" fmla="*/ 2147483647 w 585"/>
              <a:gd name="T43" fmla="*/ 2147483647 h 486"/>
              <a:gd name="T44" fmla="*/ 2147483647 w 585"/>
              <a:gd name="T45" fmla="*/ 2147483647 h 486"/>
              <a:gd name="T46" fmla="*/ 2147483647 w 585"/>
              <a:gd name="T47" fmla="*/ 2147483647 h 486"/>
              <a:gd name="T48" fmla="*/ 2147483647 w 585"/>
              <a:gd name="T49" fmla="*/ 2147483647 h 486"/>
              <a:gd name="T50" fmla="*/ 2147483647 w 585"/>
              <a:gd name="T51" fmla="*/ 2147483647 h 486"/>
              <a:gd name="T52" fmla="*/ 2147483647 w 585"/>
              <a:gd name="T53" fmla="*/ 2147483647 h 4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85" h="486">
                <a:moveTo>
                  <a:pt x="540" y="264"/>
                </a:moveTo>
                <a:lnTo>
                  <a:pt x="514" y="264"/>
                </a:lnTo>
                <a:lnTo>
                  <a:pt x="463" y="306"/>
                </a:lnTo>
                <a:lnTo>
                  <a:pt x="450" y="348"/>
                </a:lnTo>
                <a:lnTo>
                  <a:pt x="488" y="378"/>
                </a:lnTo>
                <a:lnTo>
                  <a:pt x="263" y="474"/>
                </a:lnTo>
                <a:lnTo>
                  <a:pt x="238" y="486"/>
                </a:lnTo>
                <a:lnTo>
                  <a:pt x="90" y="444"/>
                </a:lnTo>
                <a:lnTo>
                  <a:pt x="64" y="348"/>
                </a:lnTo>
                <a:lnTo>
                  <a:pt x="77" y="264"/>
                </a:lnTo>
                <a:lnTo>
                  <a:pt x="38" y="264"/>
                </a:lnTo>
                <a:lnTo>
                  <a:pt x="0" y="210"/>
                </a:lnTo>
                <a:lnTo>
                  <a:pt x="0" y="108"/>
                </a:lnTo>
                <a:lnTo>
                  <a:pt x="25" y="42"/>
                </a:lnTo>
                <a:lnTo>
                  <a:pt x="250" y="42"/>
                </a:lnTo>
                <a:lnTo>
                  <a:pt x="398" y="0"/>
                </a:lnTo>
                <a:lnTo>
                  <a:pt x="411" y="24"/>
                </a:lnTo>
                <a:lnTo>
                  <a:pt x="475" y="66"/>
                </a:lnTo>
                <a:lnTo>
                  <a:pt x="527" y="84"/>
                </a:lnTo>
                <a:lnTo>
                  <a:pt x="514" y="126"/>
                </a:lnTo>
                <a:lnTo>
                  <a:pt x="540" y="126"/>
                </a:lnTo>
                <a:lnTo>
                  <a:pt x="540" y="150"/>
                </a:lnTo>
                <a:lnTo>
                  <a:pt x="553" y="150"/>
                </a:lnTo>
                <a:lnTo>
                  <a:pt x="566" y="234"/>
                </a:lnTo>
                <a:lnTo>
                  <a:pt x="585" y="234"/>
                </a:lnTo>
                <a:lnTo>
                  <a:pt x="566" y="276"/>
                </a:lnTo>
                <a:lnTo>
                  <a:pt x="540" y="264"/>
                </a:lnTo>
              </a:path>
            </a:pathLst>
          </a:custGeom>
          <a:solidFill>
            <a:schemeClr val="accent1">
              <a:lumMod val="90000"/>
            </a:schemeClr>
          </a:solidFill>
          <a:ln w="0">
            <a:solidFill>
              <a:srgbClr val="000000"/>
            </a:solidFill>
            <a:prstDash val="solid"/>
            <a:round/>
            <a:headEnd/>
            <a:tailEnd/>
          </a:ln>
          <a:extLst/>
        </p:spPr>
        <p:txBody>
          <a:bodyPr/>
          <a:lstStyle/>
          <a:p>
            <a:endParaRPr lang="en-US" dirty="0"/>
          </a:p>
        </p:txBody>
      </p:sp>
      <p:sp>
        <p:nvSpPr>
          <p:cNvPr id="2091" name="Freeform 433"/>
          <p:cNvSpPr>
            <a:spLocks/>
          </p:cNvSpPr>
          <p:nvPr/>
        </p:nvSpPr>
        <p:spPr bwMode="auto">
          <a:xfrm>
            <a:off x="4697413" y="2903538"/>
            <a:ext cx="1511300" cy="781050"/>
          </a:xfrm>
          <a:custGeom>
            <a:avLst/>
            <a:gdLst>
              <a:gd name="T0" fmla="*/ 2147483647 w 952"/>
              <a:gd name="T1" fmla="*/ 0 h 492"/>
              <a:gd name="T2" fmla="*/ 2147483647 w 952"/>
              <a:gd name="T3" fmla="*/ 2147483647 h 492"/>
              <a:gd name="T4" fmla="*/ 2147483647 w 952"/>
              <a:gd name="T5" fmla="*/ 2147483647 h 492"/>
              <a:gd name="T6" fmla="*/ 2147483647 w 952"/>
              <a:gd name="T7" fmla="*/ 2147483647 h 492"/>
              <a:gd name="T8" fmla="*/ 2147483647 w 952"/>
              <a:gd name="T9" fmla="*/ 2147483647 h 492"/>
              <a:gd name="T10" fmla="*/ 2147483647 w 952"/>
              <a:gd name="T11" fmla="*/ 2147483647 h 492"/>
              <a:gd name="T12" fmla="*/ 2147483647 w 952"/>
              <a:gd name="T13" fmla="*/ 2147483647 h 492"/>
              <a:gd name="T14" fmla="*/ 2147483647 w 952"/>
              <a:gd name="T15" fmla="*/ 2147483647 h 492"/>
              <a:gd name="T16" fmla="*/ 2147483647 w 952"/>
              <a:gd name="T17" fmla="*/ 2147483647 h 492"/>
              <a:gd name="T18" fmla="*/ 2147483647 w 952"/>
              <a:gd name="T19" fmla="*/ 2147483647 h 492"/>
              <a:gd name="T20" fmla="*/ 2147483647 w 952"/>
              <a:gd name="T21" fmla="*/ 2147483647 h 492"/>
              <a:gd name="T22" fmla="*/ 2147483647 w 952"/>
              <a:gd name="T23" fmla="*/ 2147483647 h 492"/>
              <a:gd name="T24" fmla="*/ 2147483647 w 952"/>
              <a:gd name="T25" fmla="*/ 2147483647 h 492"/>
              <a:gd name="T26" fmla="*/ 2147483647 w 952"/>
              <a:gd name="T27" fmla="*/ 2147483647 h 492"/>
              <a:gd name="T28" fmla="*/ 2147483647 w 952"/>
              <a:gd name="T29" fmla="*/ 2147483647 h 492"/>
              <a:gd name="T30" fmla="*/ 2147483647 w 952"/>
              <a:gd name="T31" fmla="*/ 2147483647 h 492"/>
              <a:gd name="T32" fmla="*/ 2147483647 w 952"/>
              <a:gd name="T33" fmla="*/ 2147483647 h 492"/>
              <a:gd name="T34" fmla="*/ 2147483647 w 952"/>
              <a:gd name="T35" fmla="*/ 2147483647 h 492"/>
              <a:gd name="T36" fmla="*/ 2147483647 w 952"/>
              <a:gd name="T37" fmla="*/ 2147483647 h 492"/>
              <a:gd name="T38" fmla="*/ 2147483647 w 952"/>
              <a:gd name="T39" fmla="*/ 2147483647 h 492"/>
              <a:gd name="T40" fmla="*/ 2147483647 w 952"/>
              <a:gd name="T41" fmla="*/ 2147483647 h 492"/>
              <a:gd name="T42" fmla="*/ 0 w 952"/>
              <a:gd name="T43" fmla="*/ 2147483647 h 492"/>
              <a:gd name="T44" fmla="*/ 0 w 952"/>
              <a:gd name="T45" fmla="*/ 2147483647 h 492"/>
              <a:gd name="T46" fmla="*/ 0 w 952"/>
              <a:gd name="T47" fmla="*/ 2147483647 h 492"/>
              <a:gd name="T48" fmla="*/ 2147483647 w 952"/>
              <a:gd name="T49" fmla="*/ 2147483647 h 492"/>
              <a:gd name="T50" fmla="*/ 2147483647 w 952"/>
              <a:gd name="T51" fmla="*/ 2147483647 h 492"/>
              <a:gd name="T52" fmla="*/ 2147483647 w 952"/>
              <a:gd name="T53" fmla="*/ 0 h 492"/>
              <a:gd name="T54" fmla="*/ 2147483647 w 952"/>
              <a:gd name="T55" fmla="*/ 0 h 49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52" h="492">
                <a:moveTo>
                  <a:pt x="649" y="0"/>
                </a:moveTo>
                <a:lnTo>
                  <a:pt x="701" y="168"/>
                </a:lnTo>
                <a:lnTo>
                  <a:pt x="823" y="264"/>
                </a:lnTo>
                <a:lnTo>
                  <a:pt x="952" y="294"/>
                </a:lnTo>
                <a:lnTo>
                  <a:pt x="823" y="408"/>
                </a:lnTo>
                <a:lnTo>
                  <a:pt x="791" y="408"/>
                </a:lnTo>
                <a:lnTo>
                  <a:pt x="759" y="408"/>
                </a:lnTo>
                <a:lnTo>
                  <a:pt x="714" y="390"/>
                </a:lnTo>
                <a:lnTo>
                  <a:pt x="675" y="390"/>
                </a:lnTo>
                <a:lnTo>
                  <a:pt x="611" y="390"/>
                </a:lnTo>
                <a:lnTo>
                  <a:pt x="585" y="408"/>
                </a:lnTo>
                <a:lnTo>
                  <a:pt x="572" y="420"/>
                </a:lnTo>
                <a:lnTo>
                  <a:pt x="527" y="420"/>
                </a:lnTo>
                <a:lnTo>
                  <a:pt x="514" y="474"/>
                </a:lnTo>
                <a:lnTo>
                  <a:pt x="379" y="492"/>
                </a:lnTo>
                <a:lnTo>
                  <a:pt x="353" y="492"/>
                </a:lnTo>
                <a:lnTo>
                  <a:pt x="225" y="348"/>
                </a:lnTo>
                <a:lnTo>
                  <a:pt x="173" y="336"/>
                </a:lnTo>
                <a:lnTo>
                  <a:pt x="128" y="282"/>
                </a:lnTo>
                <a:lnTo>
                  <a:pt x="90" y="222"/>
                </a:lnTo>
                <a:lnTo>
                  <a:pt x="51" y="210"/>
                </a:lnTo>
                <a:lnTo>
                  <a:pt x="0" y="138"/>
                </a:lnTo>
                <a:lnTo>
                  <a:pt x="0" y="114"/>
                </a:lnTo>
                <a:lnTo>
                  <a:pt x="0" y="42"/>
                </a:lnTo>
                <a:lnTo>
                  <a:pt x="527" y="30"/>
                </a:lnTo>
                <a:lnTo>
                  <a:pt x="540" y="30"/>
                </a:lnTo>
                <a:lnTo>
                  <a:pt x="598" y="0"/>
                </a:lnTo>
                <a:lnTo>
                  <a:pt x="649" y="0"/>
                </a:lnTo>
              </a:path>
            </a:pathLst>
          </a:custGeom>
          <a:solidFill>
            <a:schemeClr val="accent1">
              <a:lumMod val="90000"/>
            </a:schemeClr>
          </a:solidFill>
          <a:ln w="0">
            <a:solidFill>
              <a:srgbClr val="000000"/>
            </a:solidFill>
            <a:prstDash val="solid"/>
            <a:round/>
            <a:headEnd/>
            <a:tailEnd/>
          </a:ln>
          <a:extLst/>
        </p:spPr>
        <p:txBody>
          <a:bodyPr/>
          <a:lstStyle/>
          <a:p>
            <a:endParaRPr lang="en-US" dirty="0"/>
          </a:p>
        </p:txBody>
      </p:sp>
      <p:sp>
        <p:nvSpPr>
          <p:cNvPr id="2092" name="Freeform 435"/>
          <p:cNvSpPr>
            <a:spLocks/>
          </p:cNvSpPr>
          <p:nvPr/>
        </p:nvSpPr>
        <p:spPr bwMode="auto">
          <a:xfrm>
            <a:off x="2890838" y="2312988"/>
            <a:ext cx="989012" cy="571500"/>
          </a:xfrm>
          <a:custGeom>
            <a:avLst/>
            <a:gdLst>
              <a:gd name="T0" fmla="*/ 2147483647 w 623"/>
              <a:gd name="T1" fmla="*/ 0 h 360"/>
              <a:gd name="T2" fmla="*/ 2147483647 w 623"/>
              <a:gd name="T3" fmla="*/ 2147483647 h 360"/>
              <a:gd name="T4" fmla="*/ 2147483647 w 623"/>
              <a:gd name="T5" fmla="*/ 2147483647 h 360"/>
              <a:gd name="T6" fmla="*/ 2147483647 w 623"/>
              <a:gd name="T7" fmla="*/ 2147483647 h 360"/>
              <a:gd name="T8" fmla="*/ 2147483647 w 623"/>
              <a:gd name="T9" fmla="*/ 2147483647 h 360"/>
              <a:gd name="T10" fmla="*/ 2147483647 w 623"/>
              <a:gd name="T11" fmla="*/ 2147483647 h 360"/>
              <a:gd name="T12" fmla="*/ 0 w 623"/>
              <a:gd name="T13" fmla="*/ 2147483647 h 360"/>
              <a:gd name="T14" fmla="*/ 2147483647 w 623"/>
              <a:gd name="T15" fmla="*/ 2147483647 h 360"/>
              <a:gd name="T16" fmla="*/ 2147483647 w 623"/>
              <a:gd name="T17" fmla="*/ 2147483647 h 360"/>
              <a:gd name="T18" fmla="*/ 2147483647 w 623"/>
              <a:gd name="T19" fmla="*/ 2147483647 h 360"/>
              <a:gd name="T20" fmla="*/ 2147483647 w 623"/>
              <a:gd name="T21" fmla="*/ 0 h 360"/>
              <a:gd name="T22" fmla="*/ 2147483647 w 623"/>
              <a:gd name="T23" fmla="*/ 0 h 3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23" h="360">
                <a:moveTo>
                  <a:pt x="623" y="0"/>
                </a:moveTo>
                <a:lnTo>
                  <a:pt x="623" y="348"/>
                </a:lnTo>
                <a:lnTo>
                  <a:pt x="450" y="348"/>
                </a:lnTo>
                <a:lnTo>
                  <a:pt x="450" y="360"/>
                </a:lnTo>
                <a:lnTo>
                  <a:pt x="385" y="360"/>
                </a:lnTo>
                <a:lnTo>
                  <a:pt x="385" y="348"/>
                </a:lnTo>
                <a:lnTo>
                  <a:pt x="0" y="348"/>
                </a:lnTo>
                <a:lnTo>
                  <a:pt x="12" y="156"/>
                </a:lnTo>
                <a:lnTo>
                  <a:pt x="25" y="156"/>
                </a:lnTo>
                <a:lnTo>
                  <a:pt x="38" y="138"/>
                </a:lnTo>
                <a:lnTo>
                  <a:pt x="38" y="0"/>
                </a:lnTo>
                <a:lnTo>
                  <a:pt x="62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093" name="Freeform 437"/>
          <p:cNvSpPr>
            <a:spLocks/>
          </p:cNvSpPr>
          <p:nvPr/>
        </p:nvSpPr>
        <p:spPr bwMode="auto">
          <a:xfrm>
            <a:off x="817563" y="3046413"/>
            <a:ext cx="682625" cy="647700"/>
          </a:xfrm>
          <a:custGeom>
            <a:avLst/>
            <a:gdLst>
              <a:gd name="T0" fmla="*/ 0 w 438"/>
              <a:gd name="T1" fmla="*/ 2147483647 h 408"/>
              <a:gd name="T2" fmla="*/ 2147483647 w 438"/>
              <a:gd name="T3" fmla="*/ 0 h 408"/>
              <a:gd name="T4" fmla="*/ 2147483647 w 438"/>
              <a:gd name="T5" fmla="*/ 2147483647 h 408"/>
              <a:gd name="T6" fmla="*/ 2147483647 w 438"/>
              <a:gd name="T7" fmla="*/ 2147483647 h 408"/>
              <a:gd name="T8" fmla="*/ 2147483647 w 438"/>
              <a:gd name="T9" fmla="*/ 2147483647 h 408"/>
              <a:gd name="T10" fmla="*/ 2147483647 w 438"/>
              <a:gd name="T11" fmla="*/ 2147483647 h 408"/>
              <a:gd name="T12" fmla="*/ 2147483647 w 438"/>
              <a:gd name="T13" fmla="*/ 2147483647 h 408"/>
              <a:gd name="T14" fmla="*/ 0 w 438"/>
              <a:gd name="T15" fmla="*/ 2147483647 h 408"/>
              <a:gd name="T16" fmla="*/ 0 w 438"/>
              <a:gd name="T17" fmla="*/ 2147483647 h 4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8" h="408">
                <a:moveTo>
                  <a:pt x="0" y="18"/>
                </a:moveTo>
                <a:lnTo>
                  <a:pt x="425" y="0"/>
                </a:lnTo>
                <a:lnTo>
                  <a:pt x="438" y="306"/>
                </a:lnTo>
                <a:lnTo>
                  <a:pt x="354" y="408"/>
                </a:lnTo>
                <a:lnTo>
                  <a:pt x="316" y="366"/>
                </a:lnTo>
                <a:lnTo>
                  <a:pt x="213" y="366"/>
                </a:lnTo>
                <a:lnTo>
                  <a:pt x="213" y="348"/>
                </a:lnTo>
                <a:lnTo>
                  <a:pt x="0" y="348"/>
                </a:lnTo>
                <a:lnTo>
                  <a:pt x="0" y="18"/>
                </a:lnTo>
              </a:path>
            </a:pathLst>
          </a:custGeom>
          <a:solidFill>
            <a:schemeClr val="accent1">
              <a:lumMod val="90000"/>
            </a:schemeClr>
          </a:solidFill>
          <a:ln w="0">
            <a:solidFill>
              <a:srgbClr val="000000"/>
            </a:solidFill>
            <a:prstDash val="solid"/>
            <a:round/>
            <a:headEnd/>
            <a:tailEnd/>
          </a:ln>
          <a:extLst/>
        </p:spPr>
        <p:txBody>
          <a:bodyPr/>
          <a:lstStyle/>
          <a:p>
            <a:endParaRPr lang="en-US" dirty="0"/>
          </a:p>
        </p:txBody>
      </p:sp>
      <p:sp>
        <p:nvSpPr>
          <p:cNvPr id="2094" name="Freeform 439"/>
          <p:cNvSpPr>
            <a:spLocks/>
          </p:cNvSpPr>
          <p:nvPr/>
        </p:nvSpPr>
        <p:spPr bwMode="auto">
          <a:xfrm>
            <a:off x="4296984" y="4017966"/>
            <a:ext cx="787400" cy="704850"/>
          </a:xfrm>
          <a:custGeom>
            <a:avLst/>
            <a:gdLst>
              <a:gd name="T0" fmla="*/ 2147483647 w 495"/>
              <a:gd name="T1" fmla="*/ 0 h 444"/>
              <a:gd name="T2" fmla="*/ 2147483647 w 495"/>
              <a:gd name="T3" fmla="*/ 2147483647 h 444"/>
              <a:gd name="T4" fmla="*/ 2147483647 w 495"/>
              <a:gd name="T5" fmla="*/ 2147483647 h 444"/>
              <a:gd name="T6" fmla="*/ 2147483647 w 495"/>
              <a:gd name="T7" fmla="*/ 2147483647 h 444"/>
              <a:gd name="T8" fmla="*/ 2147483647 w 495"/>
              <a:gd name="T9" fmla="*/ 2147483647 h 444"/>
              <a:gd name="T10" fmla="*/ 2147483647 w 495"/>
              <a:gd name="T11" fmla="*/ 2147483647 h 444"/>
              <a:gd name="T12" fmla="*/ 2147483647 w 495"/>
              <a:gd name="T13" fmla="*/ 2147483647 h 444"/>
              <a:gd name="T14" fmla="*/ 2147483647 w 495"/>
              <a:gd name="T15" fmla="*/ 2147483647 h 444"/>
              <a:gd name="T16" fmla="*/ 2147483647 w 495"/>
              <a:gd name="T17" fmla="*/ 2147483647 h 444"/>
              <a:gd name="T18" fmla="*/ 2147483647 w 495"/>
              <a:gd name="T19" fmla="*/ 2147483647 h 444"/>
              <a:gd name="T20" fmla="*/ 2147483647 w 495"/>
              <a:gd name="T21" fmla="*/ 2147483647 h 444"/>
              <a:gd name="T22" fmla="*/ 2147483647 w 495"/>
              <a:gd name="T23" fmla="*/ 2147483647 h 444"/>
              <a:gd name="T24" fmla="*/ 0 w 495"/>
              <a:gd name="T25" fmla="*/ 2147483647 h 444"/>
              <a:gd name="T26" fmla="*/ 0 w 495"/>
              <a:gd name="T27" fmla="*/ 2147483647 h 444"/>
              <a:gd name="T28" fmla="*/ 2147483647 w 495"/>
              <a:gd name="T29" fmla="*/ 2147483647 h 444"/>
              <a:gd name="T30" fmla="*/ 2147483647 w 495"/>
              <a:gd name="T31" fmla="*/ 2147483647 h 444"/>
              <a:gd name="T32" fmla="*/ 2147483647 w 495"/>
              <a:gd name="T33" fmla="*/ 2147483647 h 444"/>
              <a:gd name="T34" fmla="*/ 2147483647 w 495"/>
              <a:gd name="T35" fmla="*/ 2147483647 h 444"/>
              <a:gd name="T36" fmla="*/ 2147483647 w 495"/>
              <a:gd name="T37" fmla="*/ 2147483647 h 444"/>
              <a:gd name="T38" fmla="*/ 2147483647 w 495"/>
              <a:gd name="T39" fmla="*/ 2147483647 h 444"/>
              <a:gd name="T40" fmla="*/ 2147483647 w 495"/>
              <a:gd name="T41" fmla="*/ 2147483647 h 444"/>
              <a:gd name="T42" fmla="*/ 2147483647 w 495"/>
              <a:gd name="T43" fmla="*/ 0 h 4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95" h="444">
                <a:moveTo>
                  <a:pt x="431" y="0"/>
                </a:moveTo>
                <a:lnTo>
                  <a:pt x="450" y="30"/>
                </a:lnTo>
                <a:lnTo>
                  <a:pt x="450" y="126"/>
                </a:lnTo>
                <a:lnTo>
                  <a:pt x="495" y="138"/>
                </a:lnTo>
                <a:lnTo>
                  <a:pt x="321" y="210"/>
                </a:lnTo>
                <a:lnTo>
                  <a:pt x="321" y="240"/>
                </a:lnTo>
                <a:lnTo>
                  <a:pt x="225" y="306"/>
                </a:lnTo>
                <a:lnTo>
                  <a:pt x="225" y="324"/>
                </a:lnTo>
                <a:lnTo>
                  <a:pt x="109" y="432"/>
                </a:lnTo>
                <a:lnTo>
                  <a:pt x="96" y="444"/>
                </a:lnTo>
                <a:lnTo>
                  <a:pt x="19" y="444"/>
                </a:lnTo>
                <a:lnTo>
                  <a:pt x="13" y="414"/>
                </a:lnTo>
                <a:lnTo>
                  <a:pt x="0" y="414"/>
                </a:lnTo>
                <a:lnTo>
                  <a:pt x="0" y="390"/>
                </a:lnTo>
                <a:lnTo>
                  <a:pt x="58" y="324"/>
                </a:lnTo>
                <a:lnTo>
                  <a:pt x="38" y="264"/>
                </a:lnTo>
                <a:lnTo>
                  <a:pt x="96" y="198"/>
                </a:lnTo>
                <a:lnTo>
                  <a:pt x="173" y="138"/>
                </a:lnTo>
                <a:lnTo>
                  <a:pt x="148" y="138"/>
                </a:lnTo>
                <a:lnTo>
                  <a:pt x="148" y="126"/>
                </a:lnTo>
                <a:lnTo>
                  <a:pt x="173" y="114"/>
                </a:lnTo>
                <a:lnTo>
                  <a:pt x="43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095" name="Freeform 441"/>
          <p:cNvSpPr>
            <a:spLocks/>
          </p:cNvSpPr>
          <p:nvPr/>
        </p:nvSpPr>
        <p:spPr bwMode="auto">
          <a:xfrm>
            <a:off x="7275513" y="3398838"/>
            <a:ext cx="885825" cy="666750"/>
          </a:xfrm>
          <a:custGeom>
            <a:avLst/>
            <a:gdLst>
              <a:gd name="T0" fmla="*/ 2147483647 w 559"/>
              <a:gd name="T1" fmla="*/ 2147483647 h 420"/>
              <a:gd name="T2" fmla="*/ 2147483647 w 559"/>
              <a:gd name="T3" fmla="*/ 2147483647 h 420"/>
              <a:gd name="T4" fmla="*/ 2147483647 w 559"/>
              <a:gd name="T5" fmla="*/ 2147483647 h 420"/>
              <a:gd name="T6" fmla="*/ 2147483647 w 559"/>
              <a:gd name="T7" fmla="*/ 2147483647 h 420"/>
              <a:gd name="T8" fmla="*/ 2147483647 w 559"/>
              <a:gd name="T9" fmla="*/ 2147483647 h 420"/>
              <a:gd name="T10" fmla="*/ 2147483647 w 559"/>
              <a:gd name="T11" fmla="*/ 2147483647 h 420"/>
              <a:gd name="T12" fmla="*/ 2147483647 w 559"/>
              <a:gd name="T13" fmla="*/ 2147483647 h 420"/>
              <a:gd name="T14" fmla="*/ 2147483647 w 559"/>
              <a:gd name="T15" fmla="*/ 2147483647 h 420"/>
              <a:gd name="T16" fmla="*/ 2147483647 w 559"/>
              <a:gd name="T17" fmla="*/ 2147483647 h 420"/>
              <a:gd name="T18" fmla="*/ 2147483647 w 559"/>
              <a:gd name="T19" fmla="*/ 2147483647 h 420"/>
              <a:gd name="T20" fmla="*/ 2147483647 w 559"/>
              <a:gd name="T21" fmla="*/ 2147483647 h 420"/>
              <a:gd name="T22" fmla="*/ 2147483647 w 559"/>
              <a:gd name="T23" fmla="*/ 2147483647 h 420"/>
              <a:gd name="T24" fmla="*/ 2147483647 w 559"/>
              <a:gd name="T25" fmla="*/ 2147483647 h 420"/>
              <a:gd name="T26" fmla="*/ 2147483647 w 559"/>
              <a:gd name="T27" fmla="*/ 2147483647 h 420"/>
              <a:gd name="T28" fmla="*/ 2147483647 w 559"/>
              <a:gd name="T29" fmla="*/ 2147483647 h 420"/>
              <a:gd name="T30" fmla="*/ 2147483647 w 559"/>
              <a:gd name="T31" fmla="*/ 2147483647 h 420"/>
              <a:gd name="T32" fmla="*/ 2147483647 w 559"/>
              <a:gd name="T33" fmla="*/ 2147483647 h 420"/>
              <a:gd name="T34" fmla="*/ 0 w 559"/>
              <a:gd name="T35" fmla="*/ 2147483647 h 420"/>
              <a:gd name="T36" fmla="*/ 2147483647 w 559"/>
              <a:gd name="T37" fmla="*/ 2147483647 h 420"/>
              <a:gd name="T38" fmla="*/ 2147483647 w 559"/>
              <a:gd name="T39" fmla="*/ 2147483647 h 420"/>
              <a:gd name="T40" fmla="*/ 2147483647 w 559"/>
              <a:gd name="T41" fmla="*/ 2147483647 h 420"/>
              <a:gd name="T42" fmla="*/ 2147483647 w 559"/>
              <a:gd name="T43" fmla="*/ 2147483647 h 420"/>
              <a:gd name="T44" fmla="*/ 2147483647 w 559"/>
              <a:gd name="T45" fmla="*/ 2147483647 h 420"/>
              <a:gd name="T46" fmla="*/ 2147483647 w 559"/>
              <a:gd name="T47" fmla="*/ 0 h 420"/>
              <a:gd name="T48" fmla="*/ 2147483647 w 559"/>
              <a:gd name="T49" fmla="*/ 2147483647 h 420"/>
              <a:gd name="T50" fmla="*/ 2147483647 w 559"/>
              <a:gd name="T51" fmla="*/ 2147483647 h 420"/>
              <a:gd name="T52" fmla="*/ 2147483647 w 559"/>
              <a:gd name="T53" fmla="*/ 2147483647 h 420"/>
              <a:gd name="T54" fmla="*/ 2147483647 w 559"/>
              <a:gd name="T55" fmla="*/ 2147483647 h 420"/>
              <a:gd name="T56" fmla="*/ 2147483647 w 559"/>
              <a:gd name="T57" fmla="*/ 2147483647 h 4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59" h="420">
                <a:moveTo>
                  <a:pt x="559" y="168"/>
                </a:moveTo>
                <a:lnTo>
                  <a:pt x="521" y="186"/>
                </a:lnTo>
                <a:lnTo>
                  <a:pt x="521" y="198"/>
                </a:lnTo>
                <a:lnTo>
                  <a:pt x="424" y="252"/>
                </a:lnTo>
                <a:lnTo>
                  <a:pt x="424" y="270"/>
                </a:lnTo>
                <a:lnTo>
                  <a:pt x="424" y="282"/>
                </a:lnTo>
                <a:lnTo>
                  <a:pt x="347" y="312"/>
                </a:lnTo>
                <a:lnTo>
                  <a:pt x="334" y="324"/>
                </a:lnTo>
                <a:lnTo>
                  <a:pt x="334" y="336"/>
                </a:lnTo>
                <a:lnTo>
                  <a:pt x="295" y="366"/>
                </a:lnTo>
                <a:lnTo>
                  <a:pt x="205" y="408"/>
                </a:lnTo>
                <a:lnTo>
                  <a:pt x="135" y="420"/>
                </a:lnTo>
                <a:lnTo>
                  <a:pt x="57" y="294"/>
                </a:lnTo>
                <a:lnTo>
                  <a:pt x="83" y="282"/>
                </a:lnTo>
                <a:lnTo>
                  <a:pt x="77" y="282"/>
                </a:lnTo>
                <a:lnTo>
                  <a:pt x="122" y="252"/>
                </a:lnTo>
                <a:lnTo>
                  <a:pt x="19" y="144"/>
                </a:lnTo>
                <a:lnTo>
                  <a:pt x="0" y="126"/>
                </a:lnTo>
                <a:lnTo>
                  <a:pt x="19" y="84"/>
                </a:lnTo>
                <a:lnTo>
                  <a:pt x="77" y="30"/>
                </a:lnTo>
                <a:lnTo>
                  <a:pt x="96" y="30"/>
                </a:lnTo>
                <a:lnTo>
                  <a:pt x="109" y="30"/>
                </a:lnTo>
                <a:lnTo>
                  <a:pt x="238" y="30"/>
                </a:lnTo>
                <a:lnTo>
                  <a:pt x="424" y="0"/>
                </a:lnTo>
                <a:lnTo>
                  <a:pt x="392" y="114"/>
                </a:lnTo>
                <a:lnTo>
                  <a:pt x="469" y="114"/>
                </a:lnTo>
                <a:lnTo>
                  <a:pt x="514" y="168"/>
                </a:lnTo>
                <a:lnTo>
                  <a:pt x="533" y="156"/>
                </a:lnTo>
                <a:lnTo>
                  <a:pt x="559" y="168"/>
                </a:lnTo>
              </a:path>
            </a:pathLst>
          </a:custGeom>
          <a:solidFill>
            <a:schemeClr val="accent1">
              <a:lumMod val="90000"/>
            </a:schemeClr>
          </a:solidFill>
          <a:ln w="0">
            <a:solidFill>
              <a:srgbClr val="000000"/>
            </a:solidFill>
            <a:prstDash val="solid"/>
            <a:round/>
            <a:headEnd/>
            <a:tailEnd/>
          </a:ln>
          <a:extLst/>
        </p:spPr>
        <p:txBody>
          <a:bodyPr/>
          <a:lstStyle/>
          <a:p>
            <a:endParaRPr lang="en-US" dirty="0"/>
          </a:p>
        </p:txBody>
      </p:sp>
      <p:sp>
        <p:nvSpPr>
          <p:cNvPr id="2096" name="Freeform 443"/>
          <p:cNvSpPr>
            <a:spLocks/>
          </p:cNvSpPr>
          <p:nvPr/>
        </p:nvSpPr>
        <p:spPr bwMode="auto">
          <a:xfrm>
            <a:off x="7215188" y="4598988"/>
            <a:ext cx="919162" cy="704850"/>
          </a:xfrm>
          <a:custGeom>
            <a:avLst/>
            <a:gdLst>
              <a:gd name="T0" fmla="*/ 2147483647 w 579"/>
              <a:gd name="T1" fmla="*/ 0 h 444"/>
              <a:gd name="T2" fmla="*/ 2147483647 w 579"/>
              <a:gd name="T3" fmla="*/ 2147483647 h 444"/>
              <a:gd name="T4" fmla="*/ 2147483647 w 579"/>
              <a:gd name="T5" fmla="*/ 2147483647 h 444"/>
              <a:gd name="T6" fmla="*/ 2147483647 w 579"/>
              <a:gd name="T7" fmla="*/ 2147483647 h 444"/>
              <a:gd name="T8" fmla="*/ 2147483647 w 579"/>
              <a:gd name="T9" fmla="*/ 2147483647 h 444"/>
              <a:gd name="T10" fmla="*/ 2147483647 w 579"/>
              <a:gd name="T11" fmla="*/ 2147483647 h 444"/>
              <a:gd name="T12" fmla="*/ 2147483647 w 579"/>
              <a:gd name="T13" fmla="*/ 2147483647 h 444"/>
              <a:gd name="T14" fmla="*/ 2147483647 w 579"/>
              <a:gd name="T15" fmla="*/ 2147483647 h 444"/>
              <a:gd name="T16" fmla="*/ 2147483647 w 579"/>
              <a:gd name="T17" fmla="*/ 2147483647 h 444"/>
              <a:gd name="T18" fmla="*/ 2147483647 w 579"/>
              <a:gd name="T19" fmla="*/ 2147483647 h 444"/>
              <a:gd name="T20" fmla="*/ 2147483647 w 579"/>
              <a:gd name="T21" fmla="*/ 2147483647 h 444"/>
              <a:gd name="T22" fmla="*/ 2147483647 w 579"/>
              <a:gd name="T23" fmla="*/ 2147483647 h 444"/>
              <a:gd name="T24" fmla="*/ 2147483647 w 579"/>
              <a:gd name="T25" fmla="*/ 2147483647 h 444"/>
              <a:gd name="T26" fmla="*/ 2147483647 w 579"/>
              <a:gd name="T27" fmla="*/ 2147483647 h 444"/>
              <a:gd name="T28" fmla="*/ 2147483647 w 579"/>
              <a:gd name="T29" fmla="*/ 2147483647 h 444"/>
              <a:gd name="T30" fmla="*/ 2147483647 w 579"/>
              <a:gd name="T31" fmla="*/ 2147483647 h 444"/>
              <a:gd name="T32" fmla="*/ 2147483647 w 579"/>
              <a:gd name="T33" fmla="*/ 2147483647 h 444"/>
              <a:gd name="T34" fmla="*/ 2147483647 w 579"/>
              <a:gd name="T35" fmla="*/ 2147483647 h 444"/>
              <a:gd name="T36" fmla="*/ 2147483647 w 579"/>
              <a:gd name="T37" fmla="*/ 2147483647 h 444"/>
              <a:gd name="T38" fmla="*/ 2147483647 w 579"/>
              <a:gd name="T39" fmla="*/ 2147483647 h 444"/>
              <a:gd name="T40" fmla="*/ 2147483647 w 579"/>
              <a:gd name="T41" fmla="*/ 2147483647 h 444"/>
              <a:gd name="T42" fmla="*/ 2147483647 w 579"/>
              <a:gd name="T43" fmla="*/ 2147483647 h 444"/>
              <a:gd name="T44" fmla="*/ 2147483647 w 579"/>
              <a:gd name="T45" fmla="*/ 2147483647 h 444"/>
              <a:gd name="T46" fmla="*/ 2147483647 w 579"/>
              <a:gd name="T47" fmla="*/ 2147483647 h 444"/>
              <a:gd name="T48" fmla="*/ 2147483647 w 579"/>
              <a:gd name="T49" fmla="*/ 2147483647 h 444"/>
              <a:gd name="T50" fmla="*/ 0 w 579"/>
              <a:gd name="T51" fmla="*/ 2147483647 h 444"/>
              <a:gd name="T52" fmla="*/ 2147483647 w 579"/>
              <a:gd name="T53" fmla="*/ 0 h 4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9" h="444">
                <a:moveTo>
                  <a:pt x="142" y="0"/>
                </a:moveTo>
                <a:lnTo>
                  <a:pt x="180" y="30"/>
                </a:lnTo>
                <a:lnTo>
                  <a:pt x="579" y="294"/>
                </a:lnTo>
                <a:lnTo>
                  <a:pt x="515" y="348"/>
                </a:lnTo>
                <a:lnTo>
                  <a:pt x="502" y="378"/>
                </a:lnTo>
                <a:lnTo>
                  <a:pt x="438" y="336"/>
                </a:lnTo>
                <a:lnTo>
                  <a:pt x="431" y="348"/>
                </a:lnTo>
                <a:lnTo>
                  <a:pt x="406" y="336"/>
                </a:lnTo>
                <a:lnTo>
                  <a:pt x="367" y="360"/>
                </a:lnTo>
                <a:lnTo>
                  <a:pt x="406" y="420"/>
                </a:lnTo>
                <a:lnTo>
                  <a:pt x="354" y="444"/>
                </a:lnTo>
                <a:lnTo>
                  <a:pt x="277" y="360"/>
                </a:lnTo>
                <a:lnTo>
                  <a:pt x="277" y="348"/>
                </a:lnTo>
                <a:lnTo>
                  <a:pt x="251" y="360"/>
                </a:lnTo>
                <a:lnTo>
                  <a:pt x="245" y="336"/>
                </a:lnTo>
                <a:lnTo>
                  <a:pt x="206" y="336"/>
                </a:lnTo>
                <a:lnTo>
                  <a:pt x="187" y="306"/>
                </a:lnTo>
                <a:lnTo>
                  <a:pt x="206" y="306"/>
                </a:lnTo>
                <a:lnTo>
                  <a:pt x="168" y="294"/>
                </a:lnTo>
                <a:lnTo>
                  <a:pt x="168" y="276"/>
                </a:lnTo>
                <a:lnTo>
                  <a:pt x="155" y="276"/>
                </a:lnTo>
                <a:lnTo>
                  <a:pt x="129" y="222"/>
                </a:lnTo>
                <a:lnTo>
                  <a:pt x="103" y="234"/>
                </a:lnTo>
                <a:lnTo>
                  <a:pt x="90" y="192"/>
                </a:lnTo>
                <a:lnTo>
                  <a:pt x="78" y="210"/>
                </a:lnTo>
                <a:lnTo>
                  <a:pt x="0" y="192"/>
                </a:lnTo>
                <a:lnTo>
                  <a:pt x="142" y="0"/>
                </a:lnTo>
              </a:path>
            </a:pathLst>
          </a:custGeom>
          <a:solidFill>
            <a:schemeClr val="accent1">
              <a:lumMod val="90000"/>
            </a:schemeClr>
          </a:solidFill>
          <a:ln w="0">
            <a:solidFill>
              <a:srgbClr val="000000"/>
            </a:solidFill>
            <a:prstDash val="solid"/>
            <a:round/>
            <a:headEnd/>
            <a:tailEnd/>
          </a:ln>
          <a:extLst/>
        </p:spPr>
        <p:txBody>
          <a:bodyPr/>
          <a:lstStyle/>
          <a:p>
            <a:endParaRPr lang="en-US" dirty="0"/>
          </a:p>
        </p:txBody>
      </p:sp>
      <p:sp>
        <p:nvSpPr>
          <p:cNvPr id="2097" name="Freeform 445"/>
          <p:cNvSpPr>
            <a:spLocks/>
          </p:cNvSpPr>
          <p:nvPr/>
        </p:nvSpPr>
        <p:spPr bwMode="auto">
          <a:xfrm>
            <a:off x="5748338" y="3522663"/>
            <a:ext cx="377825" cy="428625"/>
          </a:xfrm>
          <a:custGeom>
            <a:avLst/>
            <a:gdLst>
              <a:gd name="T0" fmla="*/ 2147483647 w 238"/>
              <a:gd name="T1" fmla="*/ 2147483647 h 270"/>
              <a:gd name="T2" fmla="*/ 2147483647 w 238"/>
              <a:gd name="T3" fmla="*/ 2147483647 h 270"/>
              <a:gd name="T4" fmla="*/ 2147483647 w 238"/>
              <a:gd name="T5" fmla="*/ 2147483647 h 270"/>
              <a:gd name="T6" fmla="*/ 2147483647 w 238"/>
              <a:gd name="T7" fmla="*/ 2147483647 h 270"/>
              <a:gd name="T8" fmla="*/ 2147483647 w 238"/>
              <a:gd name="T9" fmla="*/ 2147483647 h 270"/>
              <a:gd name="T10" fmla="*/ 2147483647 w 238"/>
              <a:gd name="T11" fmla="*/ 2147483647 h 270"/>
              <a:gd name="T12" fmla="*/ 2147483647 w 238"/>
              <a:gd name="T13" fmla="*/ 2147483647 h 270"/>
              <a:gd name="T14" fmla="*/ 2147483647 w 238"/>
              <a:gd name="T15" fmla="*/ 2147483647 h 270"/>
              <a:gd name="T16" fmla="*/ 2147483647 w 238"/>
              <a:gd name="T17" fmla="*/ 2147483647 h 270"/>
              <a:gd name="T18" fmla="*/ 2147483647 w 238"/>
              <a:gd name="T19" fmla="*/ 2147483647 h 270"/>
              <a:gd name="T20" fmla="*/ 0 w 238"/>
              <a:gd name="T21" fmla="*/ 2147483647 h 270"/>
              <a:gd name="T22" fmla="*/ 2147483647 w 238"/>
              <a:gd name="T23" fmla="*/ 2147483647 h 270"/>
              <a:gd name="T24" fmla="*/ 2147483647 w 238"/>
              <a:gd name="T25" fmla="*/ 0 h 270"/>
              <a:gd name="T26" fmla="*/ 2147483647 w 238"/>
              <a:gd name="T27" fmla="*/ 2147483647 h 270"/>
              <a:gd name="T28" fmla="*/ 2147483647 w 238"/>
              <a:gd name="T29" fmla="*/ 2147483647 h 270"/>
              <a:gd name="T30" fmla="*/ 2147483647 w 238"/>
              <a:gd name="T31" fmla="*/ 2147483647 h 2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8" h="270">
                <a:moveTo>
                  <a:pt x="148" y="102"/>
                </a:moveTo>
                <a:lnTo>
                  <a:pt x="187" y="114"/>
                </a:lnTo>
                <a:lnTo>
                  <a:pt x="187" y="156"/>
                </a:lnTo>
                <a:lnTo>
                  <a:pt x="238" y="198"/>
                </a:lnTo>
                <a:lnTo>
                  <a:pt x="225" y="270"/>
                </a:lnTo>
                <a:lnTo>
                  <a:pt x="200" y="252"/>
                </a:lnTo>
                <a:lnTo>
                  <a:pt x="187" y="240"/>
                </a:lnTo>
                <a:lnTo>
                  <a:pt x="200" y="228"/>
                </a:lnTo>
                <a:lnTo>
                  <a:pt x="161" y="216"/>
                </a:lnTo>
                <a:lnTo>
                  <a:pt x="135" y="198"/>
                </a:lnTo>
                <a:lnTo>
                  <a:pt x="0" y="216"/>
                </a:lnTo>
                <a:lnTo>
                  <a:pt x="52" y="84"/>
                </a:lnTo>
                <a:lnTo>
                  <a:pt x="52" y="0"/>
                </a:lnTo>
                <a:lnTo>
                  <a:pt x="103" y="18"/>
                </a:lnTo>
                <a:lnTo>
                  <a:pt x="129" y="18"/>
                </a:lnTo>
                <a:lnTo>
                  <a:pt x="148" y="10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098" name="Freeform 447"/>
          <p:cNvSpPr>
            <a:spLocks/>
          </p:cNvSpPr>
          <p:nvPr/>
        </p:nvSpPr>
        <p:spPr bwMode="auto">
          <a:xfrm>
            <a:off x="5554663" y="3522663"/>
            <a:ext cx="735012" cy="838200"/>
          </a:xfrm>
          <a:custGeom>
            <a:avLst/>
            <a:gdLst>
              <a:gd name="T0" fmla="*/ 2147483647 w 463"/>
              <a:gd name="T1" fmla="*/ 2147483647 h 528"/>
              <a:gd name="T2" fmla="*/ 2147483647 w 463"/>
              <a:gd name="T3" fmla="*/ 2147483647 h 528"/>
              <a:gd name="T4" fmla="*/ 2147483647 w 463"/>
              <a:gd name="T5" fmla="*/ 2147483647 h 528"/>
              <a:gd name="T6" fmla="*/ 2147483647 w 463"/>
              <a:gd name="T7" fmla="*/ 2147483647 h 528"/>
              <a:gd name="T8" fmla="*/ 2147483647 w 463"/>
              <a:gd name="T9" fmla="*/ 2147483647 h 528"/>
              <a:gd name="T10" fmla="*/ 2147483647 w 463"/>
              <a:gd name="T11" fmla="*/ 2147483647 h 528"/>
              <a:gd name="T12" fmla="*/ 2147483647 w 463"/>
              <a:gd name="T13" fmla="*/ 2147483647 h 528"/>
              <a:gd name="T14" fmla="*/ 2147483647 w 463"/>
              <a:gd name="T15" fmla="*/ 2147483647 h 528"/>
              <a:gd name="T16" fmla="*/ 2147483647 w 463"/>
              <a:gd name="T17" fmla="*/ 2147483647 h 528"/>
              <a:gd name="T18" fmla="*/ 2147483647 w 463"/>
              <a:gd name="T19" fmla="*/ 2147483647 h 528"/>
              <a:gd name="T20" fmla="*/ 0 w 463"/>
              <a:gd name="T21" fmla="*/ 2147483647 h 528"/>
              <a:gd name="T22" fmla="*/ 2147483647 w 463"/>
              <a:gd name="T23" fmla="*/ 2147483647 h 528"/>
              <a:gd name="T24" fmla="*/ 2147483647 w 463"/>
              <a:gd name="T25" fmla="*/ 2147483647 h 528"/>
              <a:gd name="T26" fmla="*/ 2147483647 w 463"/>
              <a:gd name="T27" fmla="*/ 2147483647 h 528"/>
              <a:gd name="T28" fmla="*/ 2147483647 w 463"/>
              <a:gd name="T29" fmla="*/ 2147483647 h 528"/>
              <a:gd name="T30" fmla="*/ 2147483647 w 463"/>
              <a:gd name="T31" fmla="*/ 2147483647 h 528"/>
              <a:gd name="T32" fmla="*/ 2147483647 w 463"/>
              <a:gd name="T33" fmla="*/ 2147483647 h 528"/>
              <a:gd name="T34" fmla="*/ 2147483647 w 463"/>
              <a:gd name="T35" fmla="*/ 2147483647 h 528"/>
              <a:gd name="T36" fmla="*/ 2147483647 w 463"/>
              <a:gd name="T37" fmla="*/ 2147483647 h 528"/>
              <a:gd name="T38" fmla="*/ 2147483647 w 463"/>
              <a:gd name="T39" fmla="*/ 2147483647 h 528"/>
              <a:gd name="T40" fmla="*/ 2147483647 w 463"/>
              <a:gd name="T41" fmla="*/ 2147483647 h 528"/>
              <a:gd name="T42" fmla="*/ 2147483647 w 463"/>
              <a:gd name="T43" fmla="*/ 0 h 528"/>
              <a:gd name="T44" fmla="*/ 2147483647 w 463"/>
              <a:gd name="T45" fmla="*/ 0 h 528"/>
              <a:gd name="T46" fmla="*/ 2147483647 w 463"/>
              <a:gd name="T47" fmla="*/ 0 h 528"/>
              <a:gd name="T48" fmla="*/ 2147483647 w 463"/>
              <a:gd name="T49" fmla="*/ 2147483647 h 528"/>
              <a:gd name="T50" fmla="*/ 2147483647 w 463"/>
              <a:gd name="T51" fmla="*/ 2147483647 h 528"/>
              <a:gd name="T52" fmla="*/ 2147483647 w 463"/>
              <a:gd name="T53" fmla="*/ 2147483647 h 528"/>
              <a:gd name="T54" fmla="*/ 2147483647 w 463"/>
              <a:gd name="T55" fmla="*/ 2147483647 h 528"/>
              <a:gd name="T56" fmla="*/ 2147483647 w 463"/>
              <a:gd name="T57" fmla="*/ 2147483647 h 528"/>
              <a:gd name="T58" fmla="*/ 2147483647 w 463"/>
              <a:gd name="T59" fmla="*/ 2147483647 h 528"/>
              <a:gd name="T60" fmla="*/ 2147483647 w 463"/>
              <a:gd name="T61" fmla="*/ 2147483647 h 528"/>
              <a:gd name="T62" fmla="*/ 2147483647 w 463"/>
              <a:gd name="T63" fmla="*/ 2147483647 h 528"/>
              <a:gd name="T64" fmla="*/ 2147483647 w 463"/>
              <a:gd name="T65" fmla="*/ 2147483647 h 5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3" h="528">
                <a:moveTo>
                  <a:pt x="360" y="270"/>
                </a:moveTo>
                <a:lnTo>
                  <a:pt x="360" y="324"/>
                </a:lnTo>
                <a:lnTo>
                  <a:pt x="444" y="312"/>
                </a:lnTo>
                <a:lnTo>
                  <a:pt x="463" y="360"/>
                </a:lnTo>
                <a:lnTo>
                  <a:pt x="193" y="474"/>
                </a:lnTo>
                <a:lnTo>
                  <a:pt x="109" y="486"/>
                </a:lnTo>
                <a:lnTo>
                  <a:pt x="109" y="504"/>
                </a:lnTo>
                <a:lnTo>
                  <a:pt x="58" y="504"/>
                </a:lnTo>
                <a:lnTo>
                  <a:pt x="58" y="516"/>
                </a:lnTo>
                <a:lnTo>
                  <a:pt x="6" y="528"/>
                </a:lnTo>
                <a:lnTo>
                  <a:pt x="0" y="504"/>
                </a:lnTo>
                <a:lnTo>
                  <a:pt x="6" y="504"/>
                </a:lnTo>
                <a:lnTo>
                  <a:pt x="58" y="432"/>
                </a:lnTo>
                <a:lnTo>
                  <a:pt x="71" y="348"/>
                </a:lnTo>
                <a:lnTo>
                  <a:pt x="109" y="270"/>
                </a:lnTo>
                <a:lnTo>
                  <a:pt x="71" y="240"/>
                </a:lnTo>
                <a:lnTo>
                  <a:pt x="58" y="198"/>
                </a:lnTo>
                <a:lnTo>
                  <a:pt x="71" y="102"/>
                </a:lnTo>
                <a:lnTo>
                  <a:pt x="32" y="60"/>
                </a:lnTo>
                <a:lnTo>
                  <a:pt x="32" y="30"/>
                </a:lnTo>
                <a:lnTo>
                  <a:pt x="45" y="18"/>
                </a:lnTo>
                <a:lnTo>
                  <a:pt x="71" y="0"/>
                </a:lnTo>
                <a:lnTo>
                  <a:pt x="135" y="0"/>
                </a:lnTo>
                <a:lnTo>
                  <a:pt x="174" y="0"/>
                </a:lnTo>
                <a:lnTo>
                  <a:pt x="174" y="84"/>
                </a:lnTo>
                <a:lnTo>
                  <a:pt x="122" y="216"/>
                </a:lnTo>
                <a:lnTo>
                  <a:pt x="257" y="198"/>
                </a:lnTo>
                <a:lnTo>
                  <a:pt x="283" y="216"/>
                </a:lnTo>
                <a:lnTo>
                  <a:pt x="322" y="228"/>
                </a:lnTo>
                <a:lnTo>
                  <a:pt x="309" y="240"/>
                </a:lnTo>
                <a:lnTo>
                  <a:pt x="322" y="252"/>
                </a:lnTo>
                <a:lnTo>
                  <a:pt x="347" y="270"/>
                </a:lnTo>
                <a:lnTo>
                  <a:pt x="360" y="270"/>
                </a:lnTo>
              </a:path>
            </a:pathLst>
          </a:custGeom>
          <a:solidFill>
            <a:schemeClr val="accent1">
              <a:lumMod val="90000"/>
            </a:schemeClr>
          </a:solidFill>
          <a:ln w="0">
            <a:solidFill>
              <a:srgbClr val="000000"/>
            </a:solidFill>
            <a:prstDash val="solid"/>
            <a:round/>
            <a:headEnd/>
            <a:tailEnd/>
          </a:ln>
          <a:extLst/>
        </p:spPr>
        <p:txBody>
          <a:bodyPr/>
          <a:lstStyle/>
          <a:p>
            <a:endParaRPr lang="en-US" dirty="0"/>
          </a:p>
        </p:txBody>
      </p:sp>
      <p:sp>
        <p:nvSpPr>
          <p:cNvPr id="2099" name="Freeform 449"/>
          <p:cNvSpPr>
            <a:spLocks/>
          </p:cNvSpPr>
          <p:nvPr/>
        </p:nvSpPr>
        <p:spPr bwMode="auto">
          <a:xfrm>
            <a:off x="4581525" y="4332288"/>
            <a:ext cx="1011238" cy="657225"/>
          </a:xfrm>
          <a:custGeom>
            <a:avLst/>
            <a:gdLst>
              <a:gd name="T0" fmla="*/ 2147483647 w 637"/>
              <a:gd name="T1" fmla="*/ 2147483647 h 414"/>
              <a:gd name="T2" fmla="*/ 2147483647 w 637"/>
              <a:gd name="T3" fmla="*/ 2147483647 h 414"/>
              <a:gd name="T4" fmla="*/ 2147483647 w 637"/>
              <a:gd name="T5" fmla="*/ 2147483647 h 414"/>
              <a:gd name="T6" fmla="*/ 2147483647 w 637"/>
              <a:gd name="T7" fmla="*/ 2147483647 h 414"/>
              <a:gd name="T8" fmla="*/ 2147483647 w 637"/>
              <a:gd name="T9" fmla="*/ 2147483647 h 414"/>
              <a:gd name="T10" fmla="*/ 2147483647 w 637"/>
              <a:gd name="T11" fmla="*/ 2147483647 h 414"/>
              <a:gd name="T12" fmla="*/ 2147483647 w 637"/>
              <a:gd name="T13" fmla="*/ 2147483647 h 414"/>
              <a:gd name="T14" fmla="*/ 2147483647 w 637"/>
              <a:gd name="T15" fmla="*/ 2147483647 h 414"/>
              <a:gd name="T16" fmla="*/ 2147483647 w 637"/>
              <a:gd name="T17" fmla="*/ 2147483647 h 414"/>
              <a:gd name="T18" fmla="*/ 2147483647 w 637"/>
              <a:gd name="T19" fmla="*/ 2147483647 h 414"/>
              <a:gd name="T20" fmla="*/ 2147483647 w 637"/>
              <a:gd name="T21" fmla="*/ 2147483647 h 414"/>
              <a:gd name="T22" fmla="*/ 2147483647 w 637"/>
              <a:gd name="T23" fmla="*/ 2147483647 h 414"/>
              <a:gd name="T24" fmla="*/ 2147483647 w 637"/>
              <a:gd name="T25" fmla="*/ 2147483647 h 414"/>
              <a:gd name="T26" fmla="*/ 2147483647 w 637"/>
              <a:gd name="T27" fmla="*/ 2147483647 h 414"/>
              <a:gd name="T28" fmla="*/ 0 w 637"/>
              <a:gd name="T29" fmla="*/ 2147483647 h 414"/>
              <a:gd name="T30" fmla="*/ 2147483647 w 637"/>
              <a:gd name="T31" fmla="*/ 2147483647 h 414"/>
              <a:gd name="T32" fmla="*/ 2147483647 w 637"/>
              <a:gd name="T33" fmla="*/ 2147483647 h 414"/>
              <a:gd name="T34" fmla="*/ 2147483647 w 637"/>
              <a:gd name="T35" fmla="*/ 2147483647 h 414"/>
              <a:gd name="T36" fmla="*/ 2147483647 w 637"/>
              <a:gd name="T37" fmla="*/ 2147483647 h 414"/>
              <a:gd name="T38" fmla="*/ 2147483647 w 637"/>
              <a:gd name="T39" fmla="*/ 2147483647 h 414"/>
              <a:gd name="T40" fmla="*/ 2147483647 w 637"/>
              <a:gd name="T41" fmla="*/ 2147483647 h 414"/>
              <a:gd name="T42" fmla="*/ 2147483647 w 637"/>
              <a:gd name="T43" fmla="*/ 2147483647 h 414"/>
              <a:gd name="T44" fmla="*/ 2147483647 w 637"/>
              <a:gd name="T45" fmla="*/ 2147483647 h 414"/>
              <a:gd name="T46" fmla="*/ 2147483647 w 637"/>
              <a:gd name="T47" fmla="*/ 0 h 414"/>
              <a:gd name="T48" fmla="*/ 2147483647 w 637"/>
              <a:gd name="T49" fmla="*/ 2147483647 h 414"/>
              <a:gd name="T50" fmla="*/ 2147483647 w 637"/>
              <a:gd name="T51" fmla="*/ 2147483647 h 414"/>
              <a:gd name="T52" fmla="*/ 2147483647 w 637"/>
              <a:gd name="T53" fmla="*/ 2147483647 h 414"/>
              <a:gd name="T54" fmla="*/ 2147483647 w 637"/>
              <a:gd name="T55" fmla="*/ 2147483647 h 414"/>
              <a:gd name="T56" fmla="*/ 2147483647 w 637"/>
              <a:gd name="T57" fmla="*/ 2147483647 h 414"/>
              <a:gd name="T58" fmla="*/ 2147483647 w 637"/>
              <a:gd name="T59" fmla="*/ 2147483647 h 414"/>
              <a:gd name="T60" fmla="*/ 2147483647 w 637"/>
              <a:gd name="T61" fmla="*/ 2147483647 h 414"/>
              <a:gd name="T62" fmla="*/ 2147483647 w 637"/>
              <a:gd name="T63" fmla="*/ 2147483647 h 414"/>
              <a:gd name="T64" fmla="*/ 2147483647 w 637"/>
              <a:gd name="T65" fmla="*/ 2147483647 h 414"/>
              <a:gd name="T66" fmla="*/ 2147483647 w 637"/>
              <a:gd name="T67" fmla="*/ 2147483647 h 414"/>
              <a:gd name="T68" fmla="*/ 2147483647 w 637"/>
              <a:gd name="T69" fmla="*/ 2147483647 h 414"/>
              <a:gd name="T70" fmla="*/ 2147483647 w 637"/>
              <a:gd name="T71" fmla="*/ 2147483647 h 4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37" h="414">
                <a:moveTo>
                  <a:pt x="560" y="300"/>
                </a:moveTo>
                <a:lnTo>
                  <a:pt x="373" y="312"/>
                </a:lnTo>
                <a:lnTo>
                  <a:pt x="296" y="330"/>
                </a:lnTo>
                <a:lnTo>
                  <a:pt x="296" y="300"/>
                </a:lnTo>
                <a:lnTo>
                  <a:pt x="219" y="342"/>
                </a:lnTo>
                <a:lnTo>
                  <a:pt x="258" y="288"/>
                </a:lnTo>
                <a:lnTo>
                  <a:pt x="123" y="372"/>
                </a:lnTo>
                <a:lnTo>
                  <a:pt x="97" y="384"/>
                </a:lnTo>
                <a:lnTo>
                  <a:pt x="71" y="414"/>
                </a:lnTo>
                <a:lnTo>
                  <a:pt x="65" y="414"/>
                </a:lnTo>
                <a:lnTo>
                  <a:pt x="52" y="414"/>
                </a:lnTo>
                <a:lnTo>
                  <a:pt x="65" y="354"/>
                </a:lnTo>
                <a:lnTo>
                  <a:pt x="33" y="372"/>
                </a:lnTo>
                <a:lnTo>
                  <a:pt x="26" y="372"/>
                </a:lnTo>
                <a:lnTo>
                  <a:pt x="0" y="312"/>
                </a:lnTo>
                <a:lnTo>
                  <a:pt x="71" y="258"/>
                </a:lnTo>
                <a:lnTo>
                  <a:pt x="123" y="234"/>
                </a:lnTo>
                <a:lnTo>
                  <a:pt x="110" y="216"/>
                </a:lnTo>
                <a:lnTo>
                  <a:pt x="135" y="192"/>
                </a:lnTo>
                <a:lnTo>
                  <a:pt x="322" y="108"/>
                </a:lnTo>
                <a:lnTo>
                  <a:pt x="425" y="66"/>
                </a:lnTo>
                <a:lnTo>
                  <a:pt x="412" y="42"/>
                </a:lnTo>
                <a:lnTo>
                  <a:pt x="547" y="24"/>
                </a:lnTo>
                <a:lnTo>
                  <a:pt x="611" y="0"/>
                </a:lnTo>
                <a:lnTo>
                  <a:pt x="599" y="24"/>
                </a:lnTo>
                <a:lnTo>
                  <a:pt x="573" y="54"/>
                </a:lnTo>
                <a:lnTo>
                  <a:pt x="573" y="108"/>
                </a:lnTo>
                <a:lnTo>
                  <a:pt x="599" y="138"/>
                </a:lnTo>
                <a:lnTo>
                  <a:pt x="611" y="150"/>
                </a:lnTo>
                <a:lnTo>
                  <a:pt x="547" y="192"/>
                </a:lnTo>
                <a:lnTo>
                  <a:pt x="547" y="204"/>
                </a:lnTo>
                <a:lnTo>
                  <a:pt x="534" y="216"/>
                </a:lnTo>
                <a:lnTo>
                  <a:pt x="560" y="246"/>
                </a:lnTo>
                <a:lnTo>
                  <a:pt x="624" y="246"/>
                </a:lnTo>
                <a:lnTo>
                  <a:pt x="637" y="276"/>
                </a:lnTo>
                <a:lnTo>
                  <a:pt x="560" y="30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100" name="Freeform 451"/>
          <p:cNvSpPr>
            <a:spLocks/>
          </p:cNvSpPr>
          <p:nvPr/>
        </p:nvSpPr>
        <p:spPr bwMode="auto">
          <a:xfrm>
            <a:off x="7786688" y="5064125"/>
            <a:ext cx="428625" cy="400050"/>
          </a:xfrm>
          <a:custGeom>
            <a:avLst/>
            <a:gdLst>
              <a:gd name="T0" fmla="*/ 2147483647 w 270"/>
              <a:gd name="T1" fmla="*/ 2147483647 h 252"/>
              <a:gd name="T2" fmla="*/ 2147483647 w 270"/>
              <a:gd name="T3" fmla="*/ 2147483647 h 252"/>
              <a:gd name="T4" fmla="*/ 2147483647 w 270"/>
              <a:gd name="T5" fmla="*/ 2147483647 h 252"/>
              <a:gd name="T6" fmla="*/ 2147483647 w 270"/>
              <a:gd name="T7" fmla="*/ 2147483647 h 252"/>
              <a:gd name="T8" fmla="*/ 2147483647 w 270"/>
              <a:gd name="T9" fmla="*/ 2147483647 h 252"/>
              <a:gd name="T10" fmla="*/ 2147483647 w 270"/>
              <a:gd name="T11" fmla="*/ 2147483647 h 252"/>
              <a:gd name="T12" fmla="*/ 2147483647 w 270"/>
              <a:gd name="T13" fmla="*/ 2147483647 h 252"/>
              <a:gd name="T14" fmla="*/ 2147483647 w 270"/>
              <a:gd name="T15" fmla="*/ 2147483647 h 252"/>
              <a:gd name="T16" fmla="*/ 2147483647 w 270"/>
              <a:gd name="T17" fmla="*/ 2147483647 h 252"/>
              <a:gd name="T18" fmla="*/ 2147483647 w 270"/>
              <a:gd name="T19" fmla="*/ 2147483647 h 252"/>
              <a:gd name="T20" fmla="*/ 2147483647 w 270"/>
              <a:gd name="T21" fmla="*/ 2147483647 h 252"/>
              <a:gd name="T22" fmla="*/ 0 w 270"/>
              <a:gd name="T23" fmla="*/ 2147483647 h 252"/>
              <a:gd name="T24" fmla="*/ 2147483647 w 270"/>
              <a:gd name="T25" fmla="*/ 2147483647 h 252"/>
              <a:gd name="T26" fmla="*/ 2147483647 w 270"/>
              <a:gd name="T27" fmla="*/ 2147483647 h 252"/>
              <a:gd name="T28" fmla="*/ 2147483647 w 270"/>
              <a:gd name="T29" fmla="*/ 2147483647 h 252"/>
              <a:gd name="T30" fmla="*/ 2147483647 w 270"/>
              <a:gd name="T31" fmla="*/ 2147483647 h 252"/>
              <a:gd name="T32" fmla="*/ 2147483647 w 270"/>
              <a:gd name="T33" fmla="*/ 2147483647 h 252"/>
              <a:gd name="T34" fmla="*/ 2147483647 w 270"/>
              <a:gd name="T35" fmla="*/ 2147483647 h 252"/>
              <a:gd name="T36" fmla="*/ 2147483647 w 270"/>
              <a:gd name="T37" fmla="*/ 2147483647 h 252"/>
              <a:gd name="T38" fmla="*/ 2147483647 w 270"/>
              <a:gd name="T39" fmla="*/ 0 h 252"/>
              <a:gd name="T40" fmla="*/ 2147483647 w 270"/>
              <a:gd name="T41" fmla="*/ 2147483647 h 252"/>
              <a:gd name="T42" fmla="*/ 2147483647 w 270"/>
              <a:gd name="T43" fmla="*/ 2147483647 h 252"/>
              <a:gd name="T44" fmla="*/ 2147483647 w 270"/>
              <a:gd name="T45" fmla="*/ 2147483647 h 252"/>
              <a:gd name="T46" fmla="*/ 2147483647 w 270"/>
              <a:gd name="T47" fmla="*/ 2147483647 h 252"/>
              <a:gd name="T48" fmla="*/ 2147483647 w 270"/>
              <a:gd name="T49" fmla="*/ 2147483647 h 2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0" h="252">
                <a:moveTo>
                  <a:pt x="200" y="108"/>
                </a:moveTo>
                <a:lnTo>
                  <a:pt x="174" y="138"/>
                </a:lnTo>
                <a:lnTo>
                  <a:pt x="122" y="168"/>
                </a:lnTo>
                <a:lnTo>
                  <a:pt x="122" y="210"/>
                </a:lnTo>
                <a:lnTo>
                  <a:pt x="109" y="234"/>
                </a:lnTo>
                <a:lnTo>
                  <a:pt x="77" y="234"/>
                </a:lnTo>
                <a:lnTo>
                  <a:pt x="52" y="252"/>
                </a:lnTo>
                <a:lnTo>
                  <a:pt x="52" y="234"/>
                </a:lnTo>
                <a:lnTo>
                  <a:pt x="13" y="234"/>
                </a:lnTo>
                <a:lnTo>
                  <a:pt x="39" y="180"/>
                </a:lnTo>
                <a:lnTo>
                  <a:pt x="19" y="150"/>
                </a:lnTo>
                <a:lnTo>
                  <a:pt x="0" y="150"/>
                </a:lnTo>
                <a:lnTo>
                  <a:pt x="52" y="126"/>
                </a:lnTo>
                <a:lnTo>
                  <a:pt x="13" y="66"/>
                </a:lnTo>
                <a:lnTo>
                  <a:pt x="52" y="42"/>
                </a:lnTo>
                <a:lnTo>
                  <a:pt x="77" y="54"/>
                </a:lnTo>
                <a:lnTo>
                  <a:pt x="84" y="42"/>
                </a:lnTo>
                <a:lnTo>
                  <a:pt x="148" y="84"/>
                </a:lnTo>
                <a:lnTo>
                  <a:pt x="161" y="54"/>
                </a:lnTo>
                <a:lnTo>
                  <a:pt x="225" y="0"/>
                </a:lnTo>
                <a:lnTo>
                  <a:pt x="264" y="12"/>
                </a:lnTo>
                <a:lnTo>
                  <a:pt x="270" y="42"/>
                </a:lnTo>
                <a:lnTo>
                  <a:pt x="251" y="66"/>
                </a:lnTo>
                <a:lnTo>
                  <a:pt x="251" y="84"/>
                </a:lnTo>
                <a:lnTo>
                  <a:pt x="200" y="108"/>
                </a:lnTo>
              </a:path>
            </a:pathLst>
          </a:custGeom>
          <a:solidFill>
            <a:schemeClr val="accent1">
              <a:lumMod val="90000"/>
            </a:schemeClr>
          </a:solidFill>
          <a:ln w="0">
            <a:solidFill>
              <a:srgbClr val="000000"/>
            </a:solidFill>
            <a:prstDash val="solid"/>
            <a:round/>
            <a:headEnd/>
            <a:tailEnd/>
          </a:ln>
          <a:extLst/>
        </p:spPr>
        <p:txBody>
          <a:bodyPr/>
          <a:lstStyle/>
          <a:p>
            <a:endParaRPr lang="en-US" dirty="0"/>
          </a:p>
        </p:txBody>
      </p:sp>
      <p:sp>
        <p:nvSpPr>
          <p:cNvPr id="2101" name="Freeform 453"/>
          <p:cNvSpPr>
            <a:spLocks/>
          </p:cNvSpPr>
          <p:nvPr/>
        </p:nvSpPr>
        <p:spPr bwMode="auto">
          <a:xfrm>
            <a:off x="7646988" y="2894013"/>
            <a:ext cx="866775" cy="771525"/>
          </a:xfrm>
          <a:custGeom>
            <a:avLst/>
            <a:gdLst>
              <a:gd name="T0" fmla="*/ 2147483647 w 546"/>
              <a:gd name="T1" fmla="*/ 2147483647 h 486"/>
              <a:gd name="T2" fmla="*/ 2147483647 w 546"/>
              <a:gd name="T3" fmla="*/ 2147483647 h 486"/>
              <a:gd name="T4" fmla="*/ 2147483647 w 546"/>
              <a:gd name="T5" fmla="*/ 2147483647 h 486"/>
              <a:gd name="T6" fmla="*/ 2147483647 w 546"/>
              <a:gd name="T7" fmla="*/ 2147483647 h 486"/>
              <a:gd name="T8" fmla="*/ 2147483647 w 546"/>
              <a:gd name="T9" fmla="*/ 2147483647 h 486"/>
              <a:gd name="T10" fmla="*/ 2147483647 w 546"/>
              <a:gd name="T11" fmla="*/ 2147483647 h 486"/>
              <a:gd name="T12" fmla="*/ 2147483647 w 546"/>
              <a:gd name="T13" fmla="*/ 2147483647 h 486"/>
              <a:gd name="T14" fmla="*/ 2147483647 w 546"/>
              <a:gd name="T15" fmla="*/ 2147483647 h 486"/>
              <a:gd name="T16" fmla="*/ 2147483647 w 546"/>
              <a:gd name="T17" fmla="*/ 2147483647 h 486"/>
              <a:gd name="T18" fmla="*/ 2147483647 w 546"/>
              <a:gd name="T19" fmla="*/ 2147483647 h 486"/>
              <a:gd name="T20" fmla="*/ 2147483647 w 546"/>
              <a:gd name="T21" fmla="*/ 2147483647 h 486"/>
              <a:gd name="T22" fmla="*/ 2147483647 w 546"/>
              <a:gd name="T23" fmla="*/ 2147483647 h 486"/>
              <a:gd name="T24" fmla="*/ 2147483647 w 546"/>
              <a:gd name="T25" fmla="*/ 2147483647 h 486"/>
              <a:gd name="T26" fmla="*/ 2147483647 w 546"/>
              <a:gd name="T27" fmla="*/ 2147483647 h 486"/>
              <a:gd name="T28" fmla="*/ 2147483647 w 546"/>
              <a:gd name="T29" fmla="*/ 2147483647 h 486"/>
              <a:gd name="T30" fmla="*/ 2147483647 w 546"/>
              <a:gd name="T31" fmla="*/ 2147483647 h 486"/>
              <a:gd name="T32" fmla="*/ 2147483647 w 546"/>
              <a:gd name="T33" fmla="*/ 2147483647 h 486"/>
              <a:gd name="T34" fmla="*/ 2147483647 w 546"/>
              <a:gd name="T35" fmla="*/ 2147483647 h 486"/>
              <a:gd name="T36" fmla="*/ 2147483647 w 546"/>
              <a:gd name="T37" fmla="*/ 2147483647 h 486"/>
              <a:gd name="T38" fmla="*/ 2147483647 w 546"/>
              <a:gd name="T39" fmla="*/ 2147483647 h 486"/>
              <a:gd name="T40" fmla="*/ 2147483647 w 546"/>
              <a:gd name="T41" fmla="*/ 2147483647 h 486"/>
              <a:gd name="T42" fmla="*/ 2147483647 w 546"/>
              <a:gd name="T43" fmla="*/ 2147483647 h 486"/>
              <a:gd name="T44" fmla="*/ 2147483647 w 546"/>
              <a:gd name="T45" fmla="*/ 2147483647 h 486"/>
              <a:gd name="T46" fmla="*/ 2147483647 w 546"/>
              <a:gd name="T47" fmla="*/ 2147483647 h 486"/>
              <a:gd name="T48" fmla="*/ 2147483647 w 546"/>
              <a:gd name="T49" fmla="*/ 2147483647 h 486"/>
              <a:gd name="T50" fmla="*/ 0 w 546"/>
              <a:gd name="T51" fmla="*/ 2147483647 h 486"/>
              <a:gd name="T52" fmla="*/ 2147483647 w 546"/>
              <a:gd name="T53" fmla="*/ 2147483647 h 486"/>
              <a:gd name="T54" fmla="*/ 2147483647 w 546"/>
              <a:gd name="T55" fmla="*/ 2147483647 h 486"/>
              <a:gd name="T56" fmla="*/ 2147483647 w 546"/>
              <a:gd name="T57" fmla="*/ 2147483647 h 486"/>
              <a:gd name="T58" fmla="*/ 0 w 546"/>
              <a:gd name="T59" fmla="*/ 2147483647 h 486"/>
              <a:gd name="T60" fmla="*/ 2147483647 w 546"/>
              <a:gd name="T61" fmla="*/ 2147483647 h 486"/>
              <a:gd name="T62" fmla="*/ 2147483647 w 546"/>
              <a:gd name="T63" fmla="*/ 2147483647 h 486"/>
              <a:gd name="T64" fmla="*/ 2147483647 w 546"/>
              <a:gd name="T65" fmla="*/ 2147483647 h 486"/>
              <a:gd name="T66" fmla="*/ 2147483647 w 546"/>
              <a:gd name="T67" fmla="*/ 0 h 486"/>
              <a:gd name="T68" fmla="*/ 2147483647 w 546"/>
              <a:gd name="T69" fmla="*/ 2147483647 h 4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46" h="486">
                <a:moveTo>
                  <a:pt x="283" y="42"/>
                </a:moveTo>
                <a:lnTo>
                  <a:pt x="276" y="72"/>
                </a:lnTo>
                <a:lnTo>
                  <a:pt x="283" y="84"/>
                </a:lnTo>
                <a:lnTo>
                  <a:pt x="308" y="96"/>
                </a:lnTo>
                <a:lnTo>
                  <a:pt x="308" y="108"/>
                </a:lnTo>
                <a:lnTo>
                  <a:pt x="360" y="126"/>
                </a:lnTo>
                <a:lnTo>
                  <a:pt x="385" y="150"/>
                </a:lnTo>
                <a:lnTo>
                  <a:pt x="405" y="150"/>
                </a:lnTo>
                <a:lnTo>
                  <a:pt x="437" y="150"/>
                </a:lnTo>
                <a:lnTo>
                  <a:pt x="463" y="150"/>
                </a:lnTo>
                <a:lnTo>
                  <a:pt x="463" y="168"/>
                </a:lnTo>
                <a:lnTo>
                  <a:pt x="508" y="168"/>
                </a:lnTo>
                <a:lnTo>
                  <a:pt x="508" y="180"/>
                </a:lnTo>
                <a:lnTo>
                  <a:pt x="546" y="222"/>
                </a:lnTo>
                <a:lnTo>
                  <a:pt x="495" y="234"/>
                </a:lnTo>
                <a:lnTo>
                  <a:pt x="482" y="264"/>
                </a:lnTo>
                <a:lnTo>
                  <a:pt x="463" y="264"/>
                </a:lnTo>
                <a:lnTo>
                  <a:pt x="405" y="336"/>
                </a:lnTo>
                <a:lnTo>
                  <a:pt x="405" y="360"/>
                </a:lnTo>
                <a:lnTo>
                  <a:pt x="385" y="402"/>
                </a:lnTo>
                <a:lnTo>
                  <a:pt x="295" y="474"/>
                </a:lnTo>
                <a:lnTo>
                  <a:pt x="276" y="486"/>
                </a:lnTo>
                <a:lnTo>
                  <a:pt x="231" y="432"/>
                </a:lnTo>
                <a:lnTo>
                  <a:pt x="154" y="432"/>
                </a:lnTo>
                <a:lnTo>
                  <a:pt x="186" y="318"/>
                </a:lnTo>
                <a:lnTo>
                  <a:pt x="0" y="348"/>
                </a:lnTo>
                <a:lnTo>
                  <a:pt x="32" y="264"/>
                </a:lnTo>
                <a:lnTo>
                  <a:pt x="25" y="234"/>
                </a:lnTo>
                <a:lnTo>
                  <a:pt x="6" y="252"/>
                </a:lnTo>
                <a:lnTo>
                  <a:pt x="0" y="222"/>
                </a:lnTo>
                <a:lnTo>
                  <a:pt x="70" y="210"/>
                </a:lnTo>
                <a:lnTo>
                  <a:pt x="83" y="180"/>
                </a:lnTo>
                <a:lnTo>
                  <a:pt x="135" y="150"/>
                </a:lnTo>
                <a:lnTo>
                  <a:pt x="231" y="0"/>
                </a:lnTo>
                <a:lnTo>
                  <a:pt x="283" y="4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102" name="Freeform 455"/>
          <p:cNvSpPr>
            <a:spLocks/>
          </p:cNvSpPr>
          <p:nvPr/>
        </p:nvSpPr>
        <p:spPr bwMode="auto">
          <a:xfrm>
            <a:off x="3879850" y="2312988"/>
            <a:ext cx="817563" cy="771525"/>
          </a:xfrm>
          <a:custGeom>
            <a:avLst/>
            <a:gdLst>
              <a:gd name="T0" fmla="*/ 2147483647 w 515"/>
              <a:gd name="T1" fmla="*/ 0 h 486"/>
              <a:gd name="T2" fmla="*/ 2147483647 w 515"/>
              <a:gd name="T3" fmla="*/ 2147483647 h 486"/>
              <a:gd name="T4" fmla="*/ 2147483647 w 515"/>
              <a:gd name="T5" fmla="*/ 2147483647 h 486"/>
              <a:gd name="T6" fmla="*/ 2147483647 w 515"/>
              <a:gd name="T7" fmla="*/ 2147483647 h 486"/>
              <a:gd name="T8" fmla="*/ 2147483647 w 515"/>
              <a:gd name="T9" fmla="*/ 2147483647 h 486"/>
              <a:gd name="T10" fmla="*/ 0 w 515"/>
              <a:gd name="T11" fmla="*/ 2147483647 h 486"/>
              <a:gd name="T12" fmla="*/ 0 w 515"/>
              <a:gd name="T13" fmla="*/ 0 h 486"/>
              <a:gd name="T14" fmla="*/ 2147483647 w 515"/>
              <a:gd name="T15" fmla="*/ 0 h 4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 h="486">
                <a:moveTo>
                  <a:pt x="489" y="0"/>
                </a:moveTo>
                <a:lnTo>
                  <a:pt x="515" y="414"/>
                </a:lnTo>
                <a:lnTo>
                  <a:pt x="515" y="486"/>
                </a:lnTo>
                <a:lnTo>
                  <a:pt x="187" y="486"/>
                </a:lnTo>
                <a:lnTo>
                  <a:pt x="129" y="486"/>
                </a:lnTo>
                <a:lnTo>
                  <a:pt x="0" y="348"/>
                </a:lnTo>
                <a:lnTo>
                  <a:pt x="0" y="0"/>
                </a:lnTo>
                <a:lnTo>
                  <a:pt x="48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103" name="Freeform 457"/>
          <p:cNvSpPr>
            <a:spLocks/>
          </p:cNvSpPr>
          <p:nvPr/>
        </p:nvSpPr>
        <p:spPr bwMode="auto">
          <a:xfrm>
            <a:off x="5867400" y="3863975"/>
            <a:ext cx="1255713" cy="657225"/>
          </a:xfrm>
          <a:custGeom>
            <a:avLst/>
            <a:gdLst>
              <a:gd name="T0" fmla="*/ 2147483647 w 791"/>
              <a:gd name="T1" fmla="*/ 2147483647 h 414"/>
              <a:gd name="T2" fmla="*/ 2147483647 w 791"/>
              <a:gd name="T3" fmla="*/ 2147483647 h 414"/>
              <a:gd name="T4" fmla="*/ 2147483647 w 791"/>
              <a:gd name="T5" fmla="*/ 2147483647 h 414"/>
              <a:gd name="T6" fmla="*/ 2147483647 w 791"/>
              <a:gd name="T7" fmla="*/ 2147483647 h 414"/>
              <a:gd name="T8" fmla="*/ 2147483647 w 791"/>
              <a:gd name="T9" fmla="*/ 2147483647 h 414"/>
              <a:gd name="T10" fmla="*/ 2147483647 w 791"/>
              <a:gd name="T11" fmla="*/ 2147483647 h 414"/>
              <a:gd name="T12" fmla="*/ 2147483647 w 791"/>
              <a:gd name="T13" fmla="*/ 2147483647 h 414"/>
              <a:gd name="T14" fmla="*/ 0 w 791"/>
              <a:gd name="T15" fmla="*/ 2147483647 h 414"/>
              <a:gd name="T16" fmla="*/ 2147483647 w 791"/>
              <a:gd name="T17" fmla="*/ 2147483647 h 414"/>
              <a:gd name="T18" fmla="*/ 2147483647 w 791"/>
              <a:gd name="T19" fmla="*/ 2147483647 h 414"/>
              <a:gd name="T20" fmla="*/ 2147483647 w 791"/>
              <a:gd name="T21" fmla="*/ 2147483647 h 414"/>
              <a:gd name="T22" fmla="*/ 2147483647 w 791"/>
              <a:gd name="T23" fmla="*/ 0 h 414"/>
              <a:gd name="T24" fmla="*/ 2147483647 w 791"/>
              <a:gd name="T25" fmla="*/ 2147483647 h 414"/>
              <a:gd name="T26" fmla="*/ 2147483647 w 791"/>
              <a:gd name="T27" fmla="*/ 2147483647 h 414"/>
              <a:gd name="T28" fmla="*/ 2147483647 w 791"/>
              <a:gd name="T29" fmla="*/ 2147483647 h 414"/>
              <a:gd name="T30" fmla="*/ 2147483647 w 791"/>
              <a:gd name="T31" fmla="*/ 2147483647 h 414"/>
              <a:gd name="T32" fmla="*/ 2147483647 w 791"/>
              <a:gd name="T33" fmla="*/ 2147483647 h 414"/>
              <a:gd name="T34" fmla="*/ 2147483647 w 791"/>
              <a:gd name="T35" fmla="*/ 2147483647 h 4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91" h="414">
                <a:moveTo>
                  <a:pt x="586" y="294"/>
                </a:moveTo>
                <a:lnTo>
                  <a:pt x="579" y="348"/>
                </a:lnTo>
                <a:lnTo>
                  <a:pt x="541" y="348"/>
                </a:lnTo>
                <a:lnTo>
                  <a:pt x="515" y="348"/>
                </a:lnTo>
                <a:lnTo>
                  <a:pt x="418" y="390"/>
                </a:lnTo>
                <a:lnTo>
                  <a:pt x="212" y="414"/>
                </a:lnTo>
                <a:lnTo>
                  <a:pt x="142" y="360"/>
                </a:lnTo>
                <a:lnTo>
                  <a:pt x="0" y="264"/>
                </a:lnTo>
                <a:lnTo>
                  <a:pt x="264" y="150"/>
                </a:lnTo>
                <a:lnTo>
                  <a:pt x="341" y="126"/>
                </a:lnTo>
                <a:lnTo>
                  <a:pt x="354" y="54"/>
                </a:lnTo>
                <a:lnTo>
                  <a:pt x="418" y="0"/>
                </a:lnTo>
                <a:lnTo>
                  <a:pt x="566" y="42"/>
                </a:lnTo>
                <a:lnTo>
                  <a:pt x="586" y="24"/>
                </a:lnTo>
                <a:lnTo>
                  <a:pt x="688" y="126"/>
                </a:lnTo>
                <a:lnTo>
                  <a:pt x="791" y="192"/>
                </a:lnTo>
                <a:lnTo>
                  <a:pt x="676" y="252"/>
                </a:lnTo>
                <a:lnTo>
                  <a:pt x="586" y="294"/>
                </a:lnTo>
              </a:path>
            </a:pathLst>
          </a:custGeom>
          <a:solidFill>
            <a:schemeClr val="accent1">
              <a:lumMod val="90000"/>
            </a:schemeClr>
          </a:solidFill>
          <a:ln w="0">
            <a:solidFill>
              <a:srgbClr val="000000"/>
            </a:solidFill>
            <a:prstDash val="solid"/>
            <a:round/>
            <a:headEnd/>
            <a:tailEnd/>
          </a:ln>
          <a:extLst/>
        </p:spPr>
        <p:txBody>
          <a:bodyPr/>
          <a:lstStyle/>
          <a:p>
            <a:endParaRPr lang="en-US" dirty="0"/>
          </a:p>
        </p:txBody>
      </p:sp>
      <p:sp>
        <p:nvSpPr>
          <p:cNvPr id="2104" name="Freeform 459"/>
          <p:cNvSpPr>
            <a:spLocks/>
          </p:cNvSpPr>
          <p:nvPr/>
        </p:nvSpPr>
        <p:spPr bwMode="auto">
          <a:xfrm>
            <a:off x="5003800" y="3960813"/>
            <a:ext cx="714375" cy="371475"/>
          </a:xfrm>
          <a:custGeom>
            <a:avLst/>
            <a:gdLst>
              <a:gd name="T0" fmla="*/ 2147483647 w 450"/>
              <a:gd name="T1" fmla="*/ 2147483647 h 234"/>
              <a:gd name="T2" fmla="*/ 2147483647 w 450"/>
              <a:gd name="T3" fmla="*/ 2147483647 h 234"/>
              <a:gd name="T4" fmla="*/ 2147483647 w 450"/>
              <a:gd name="T5" fmla="*/ 2147483647 h 234"/>
              <a:gd name="T6" fmla="*/ 2147483647 w 450"/>
              <a:gd name="T7" fmla="*/ 2147483647 h 234"/>
              <a:gd name="T8" fmla="*/ 2147483647 w 450"/>
              <a:gd name="T9" fmla="*/ 2147483647 h 234"/>
              <a:gd name="T10" fmla="*/ 2147483647 w 450"/>
              <a:gd name="T11" fmla="*/ 2147483647 h 234"/>
              <a:gd name="T12" fmla="*/ 2147483647 w 450"/>
              <a:gd name="T13" fmla="*/ 2147483647 h 234"/>
              <a:gd name="T14" fmla="*/ 2147483647 w 450"/>
              <a:gd name="T15" fmla="*/ 2147483647 h 234"/>
              <a:gd name="T16" fmla="*/ 2147483647 w 450"/>
              <a:gd name="T17" fmla="*/ 2147483647 h 234"/>
              <a:gd name="T18" fmla="*/ 0 w 450"/>
              <a:gd name="T19" fmla="*/ 2147483647 h 234"/>
              <a:gd name="T20" fmla="*/ 0 w 450"/>
              <a:gd name="T21" fmla="*/ 2147483647 h 234"/>
              <a:gd name="T22" fmla="*/ 2147483647 w 450"/>
              <a:gd name="T23" fmla="*/ 2147483647 h 234"/>
              <a:gd name="T24" fmla="*/ 2147483647 w 450"/>
              <a:gd name="T25" fmla="*/ 2147483647 h 234"/>
              <a:gd name="T26" fmla="*/ 2147483647 w 450"/>
              <a:gd name="T27" fmla="*/ 2147483647 h 234"/>
              <a:gd name="T28" fmla="*/ 2147483647 w 450"/>
              <a:gd name="T29" fmla="*/ 0 h 234"/>
              <a:gd name="T30" fmla="*/ 2147483647 w 450"/>
              <a:gd name="T31" fmla="*/ 0 h 234"/>
              <a:gd name="T32" fmla="*/ 2147483647 w 450"/>
              <a:gd name="T33" fmla="*/ 2147483647 h 234"/>
              <a:gd name="T34" fmla="*/ 2147483647 w 450"/>
              <a:gd name="T35" fmla="*/ 2147483647 h 234"/>
              <a:gd name="T36" fmla="*/ 2147483647 w 450"/>
              <a:gd name="T37" fmla="*/ 2147483647 h 234"/>
              <a:gd name="T38" fmla="*/ 2147483647 w 450"/>
              <a:gd name="T39" fmla="*/ 2147483647 h 2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50" h="234">
                <a:moveTo>
                  <a:pt x="341" y="216"/>
                </a:moveTo>
                <a:lnTo>
                  <a:pt x="289" y="234"/>
                </a:lnTo>
                <a:lnTo>
                  <a:pt x="277" y="204"/>
                </a:lnTo>
                <a:lnTo>
                  <a:pt x="264" y="204"/>
                </a:lnTo>
                <a:lnTo>
                  <a:pt x="264" y="192"/>
                </a:lnTo>
                <a:lnTo>
                  <a:pt x="212" y="192"/>
                </a:lnTo>
                <a:lnTo>
                  <a:pt x="199" y="174"/>
                </a:lnTo>
                <a:lnTo>
                  <a:pt x="142" y="174"/>
                </a:lnTo>
                <a:lnTo>
                  <a:pt x="51" y="174"/>
                </a:lnTo>
                <a:lnTo>
                  <a:pt x="0" y="162"/>
                </a:lnTo>
                <a:lnTo>
                  <a:pt x="0" y="66"/>
                </a:lnTo>
                <a:lnTo>
                  <a:pt x="225" y="12"/>
                </a:lnTo>
                <a:lnTo>
                  <a:pt x="277" y="24"/>
                </a:lnTo>
                <a:lnTo>
                  <a:pt x="289" y="12"/>
                </a:lnTo>
                <a:lnTo>
                  <a:pt x="341" y="0"/>
                </a:lnTo>
                <a:lnTo>
                  <a:pt x="450" y="0"/>
                </a:lnTo>
                <a:lnTo>
                  <a:pt x="412" y="78"/>
                </a:lnTo>
                <a:lnTo>
                  <a:pt x="399" y="162"/>
                </a:lnTo>
                <a:lnTo>
                  <a:pt x="347" y="234"/>
                </a:lnTo>
                <a:lnTo>
                  <a:pt x="341" y="21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105" name="Freeform 461"/>
          <p:cNvSpPr>
            <a:spLocks/>
          </p:cNvSpPr>
          <p:nvPr/>
        </p:nvSpPr>
        <p:spPr bwMode="auto">
          <a:xfrm>
            <a:off x="2276475" y="4837113"/>
            <a:ext cx="1011238" cy="819150"/>
          </a:xfrm>
          <a:custGeom>
            <a:avLst/>
            <a:gdLst>
              <a:gd name="T0" fmla="*/ 2147483647 w 637"/>
              <a:gd name="T1" fmla="*/ 2147483647 h 516"/>
              <a:gd name="T2" fmla="*/ 0 w 637"/>
              <a:gd name="T3" fmla="*/ 2147483647 h 516"/>
              <a:gd name="T4" fmla="*/ 2147483647 w 637"/>
              <a:gd name="T5" fmla="*/ 2147483647 h 516"/>
              <a:gd name="T6" fmla="*/ 2147483647 w 637"/>
              <a:gd name="T7" fmla="*/ 2147483647 h 516"/>
              <a:gd name="T8" fmla="*/ 2147483647 w 637"/>
              <a:gd name="T9" fmla="*/ 2147483647 h 516"/>
              <a:gd name="T10" fmla="*/ 2147483647 w 637"/>
              <a:gd name="T11" fmla="*/ 2147483647 h 516"/>
              <a:gd name="T12" fmla="*/ 0 w 637"/>
              <a:gd name="T13" fmla="*/ 2147483647 h 516"/>
              <a:gd name="T14" fmla="*/ 2147483647 w 637"/>
              <a:gd name="T15" fmla="*/ 2147483647 h 516"/>
              <a:gd name="T16" fmla="*/ 2147483647 w 637"/>
              <a:gd name="T17" fmla="*/ 2147483647 h 516"/>
              <a:gd name="T18" fmla="*/ 2147483647 w 637"/>
              <a:gd name="T19" fmla="*/ 2147483647 h 516"/>
              <a:gd name="T20" fmla="*/ 2147483647 w 637"/>
              <a:gd name="T21" fmla="*/ 2147483647 h 516"/>
              <a:gd name="T22" fmla="*/ 2147483647 w 637"/>
              <a:gd name="T23" fmla="*/ 0 h 516"/>
              <a:gd name="T24" fmla="*/ 2147483647 w 637"/>
              <a:gd name="T25" fmla="*/ 0 h 516"/>
              <a:gd name="T26" fmla="*/ 2147483647 w 637"/>
              <a:gd name="T27" fmla="*/ 2147483647 h 516"/>
              <a:gd name="T28" fmla="*/ 2147483647 w 637"/>
              <a:gd name="T29" fmla="*/ 2147483647 h 516"/>
              <a:gd name="T30" fmla="*/ 2147483647 w 637"/>
              <a:gd name="T31" fmla="*/ 2147483647 h 516"/>
              <a:gd name="T32" fmla="*/ 2147483647 w 637"/>
              <a:gd name="T33" fmla="*/ 2147483647 h 516"/>
              <a:gd name="T34" fmla="*/ 2147483647 w 637"/>
              <a:gd name="T35" fmla="*/ 2147483647 h 516"/>
              <a:gd name="T36" fmla="*/ 2147483647 w 637"/>
              <a:gd name="T37" fmla="*/ 2147483647 h 516"/>
              <a:gd name="T38" fmla="*/ 2147483647 w 637"/>
              <a:gd name="T39" fmla="*/ 2147483647 h 516"/>
              <a:gd name="T40" fmla="*/ 2147483647 w 637"/>
              <a:gd name="T41" fmla="*/ 2147483647 h 516"/>
              <a:gd name="T42" fmla="*/ 2147483647 w 637"/>
              <a:gd name="T43" fmla="*/ 2147483647 h 516"/>
              <a:gd name="T44" fmla="*/ 2147483647 w 637"/>
              <a:gd name="T45" fmla="*/ 2147483647 h 5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37" h="516">
                <a:moveTo>
                  <a:pt x="26" y="516"/>
                </a:moveTo>
                <a:lnTo>
                  <a:pt x="0" y="516"/>
                </a:lnTo>
                <a:lnTo>
                  <a:pt x="26" y="486"/>
                </a:lnTo>
                <a:lnTo>
                  <a:pt x="26" y="456"/>
                </a:lnTo>
                <a:lnTo>
                  <a:pt x="51" y="456"/>
                </a:lnTo>
                <a:lnTo>
                  <a:pt x="51" y="432"/>
                </a:lnTo>
                <a:lnTo>
                  <a:pt x="0" y="402"/>
                </a:lnTo>
                <a:lnTo>
                  <a:pt x="26" y="348"/>
                </a:lnTo>
                <a:lnTo>
                  <a:pt x="103" y="222"/>
                </a:lnTo>
                <a:lnTo>
                  <a:pt x="173" y="150"/>
                </a:lnTo>
                <a:lnTo>
                  <a:pt x="199" y="162"/>
                </a:lnTo>
                <a:lnTo>
                  <a:pt x="302" y="0"/>
                </a:lnTo>
                <a:lnTo>
                  <a:pt x="411" y="0"/>
                </a:lnTo>
                <a:lnTo>
                  <a:pt x="437" y="12"/>
                </a:lnTo>
                <a:lnTo>
                  <a:pt x="450" y="42"/>
                </a:lnTo>
                <a:lnTo>
                  <a:pt x="476" y="42"/>
                </a:lnTo>
                <a:lnTo>
                  <a:pt x="637" y="42"/>
                </a:lnTo>
                <a:lnTo>
                  <a:pt x="559" y="204"/>
                </a:lnTo>
                <a:lnTo>
                  <a:pt x="553" y="192"/>
                </a:lnTo>
                <a:lnTo>
                  <a:pt x="553" y="204"/>
                </a:lnTo>
                <a:lnTo>
                  <a:pt x="553" y="432"/>
                </a:lnTo>
                <a:lnTo>
                  <a:pt x="514" y="516"/>
                </a:lnTo>
                <a:lnTo>
                  <a:pt x="26" y="51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106" name="Freeform 463"/>
          <p:cNvSpPr>
            <a:spLocks/>
          </p:cNvSpPr>
          <p:nvPr/>
        </p:nvSpPr>
        <p:spPr bwMode="auto">
          <a:xfrm>
            <a:off x="5727700" y="2903538"/>
            <a:ext cx="776288" cy="466725"/>
          </a:xfrm>
          <a:custGeom>
            <a:avLst/>
            <a:gdLst>
              <a:gd name="T0" fmla="*/ 2147483647 w 489"/>
              <a:gd name="T1" fmla="*/ 2147483647 h 294"/>
              <a:gd name="T2" fmla="*/ 2147483647 w 489"/>
              <a:gd name="T3" fmla="*/ 2147483647 h 294"/>
              <a:gd name="T4" fmla="*/ 2147483647 w 489"/>
              <a:gd name="T5" fmla="*/ 2147483647 h 294"/>
              <a:gd name="T6" fmla="*/ 2147483647 w 489"/>
              <a:gd name="T7" fmla="*/ 2147483647 h 294"/>
              <a:gd name="T8" fmla="*/ 2147483647 w 489"/>
              <a:gd name="T9" fmla="*/ 2147483647 h 294"/>
              <a:gd name="T10" fmla="*/ 2147483647 w 489"/>
              <a:gd name="T11" fmla="*/ 2147483647 h 294"/>
              <a:gd name="T12" fmla="*/ 2147483647 w 489"/>
              <a:gd name="T13" fmla="*/ 2147483647 h 294"/>
              <a:gd name="T14" fmla="*/ 0 w 489"/>
              <a:gd name="T15" fmla="*/ 0 h 294"/>
              <a:gd name="T16" fmla="*/ 2147483647 w 489"/>
              <a:gd name="T17" fmla="*/ 2147483647 h 2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9" h="294">
                <a:moveTo>
                  <a:pt x="489" y="42"/>
                </a:moveTo>
                <a:lnTo>
                  <a:pt x="438" y="198"/>
                </a:lnTo>
                <a:lnTo>
                  <a:pt x="412" y="264"/>
                </a:lnTo>
                <a:lnTo>
                  <a:pt x="335" y="264"/>
                </a:lnTo>
                <a:lnTo>
                  <a:pt x="303" y="294"/>
                </a:lnTo>
                <a:lnTo>
                  <a:pt x="174" y="264"/>
                </a:lnTo>
                <a:lnTo>
                  <a:pt x="52" y="168"/>
                </a:lnTo>
                <a:lnTo>
                  <a:pt x="0" y="0"/>
                </a:lnTo>
                <a:lnTo>
                  <a:pt x="489" y="42"/>
                </a:lnTo>
              </a:path>
            </a:pathLst>
          </a:custGeom>
          <a:noFill/>
          <a:ln w="0">
            <a:solidFill>
              <a:srgbClr val="000000"/>
            </a:solidFill>
            <a:prstDash val="solid"/>
            <a:round/>
            <a:headEnd/>
            <a:tailEnd/>
          </a:ln>
          <a:extLst/>
        </p:spPr>
        <p:txBody>
          <a:bodyPr/>
          <a:lstStyle/>
          <a:p>
            <a:endParaRPr lang="en-US" dirty="0"/>
          </a:p>
        </p:txBody>
      </p:sp>
      <p:sp>
        <p:nvSpPr>
          <p:cNvPr id="2107" name="Freeform 465"/>
          <p:cNvSpPr>
            <a:spLocks/>
          </p:cNvSpPr>
          <p:nvPr/>
        </p:nvSpPr>
        <p:spPr bwMode="auto">
          <a:xfrm>
            <a:off x="6602413" y="2312988"/>
            <a:ext cx="895350" cy="504825"/>
          </a:xfrm>
          <a:custGeom>
            <a:avLst/>
            <a:gdLst>
              <a:gd name="T0" fmla="*/ 2147483647 w 572"/>
              <a:gd name="T1" fmla="*/ 0 h 318"/>
              <a:gd name="T2" fmla="*/ 2147483647 w 572"/>
              <a:gd name="T3" fmla="*/ 2147483647 h 318"/>
              <a:gd name="T4" fmla="*/ 2147483647 w 572"/>
              <a:gd name="T5" fmla="*/ 2147483647 h 318"/>
              <a:gd name="T6" fmla="*/ 2147483647 w 572"/>
              <a:gd name="T7" fmla="*/ 2147483647 h 318"/>
              <a:gd name="T8" fmla="*/ 0 w 572"/>
              <a:gd name="T9" fmla="*/ 0 h 318"/>
              <a:gd name="T10" fmla="*/ 2147483647 w 572"/>
              <a:gd name="T11" fmla="*/ 0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2" h="318">
                <a:moveTo>
                  <a:pt x="547" y="0"/>
                </a:moveTo>
                <a:lnTo>
                  <a:pt x="572" y="318"/>
                </a:lnTo>
                <a:lnTo>
                  <a:pt x="347" y="318"/>
                </a:lnTo>
                <a:lnTo>
                  <a:pt x="26" y="318"/>
                </a:lnTo>
                <a:lnTo>
                  <a:pt x="0" y="0"/>
                </a:lnTo>
                <a:lnTo>
                  <a:pt x="547" y="0"/>
                </a:lnTo>
              </a:path>
            </a:pathLst>
          </a:custGeom>
          <a:solidFill>
            <a:schemeClr val="accent1">
              <a:lumMod val="90000"/>
            </a:schemeClr>
          </a:solidFill>
          <a:ln w="0">
            <a:solidFill>
              <a:srgbClr val="000000"/>
            </a:solidFill>
            <a:prstDash val="solid"/>
            <a:round/>
            <a:headEnd/>
            <a:tailEnd/>
          </a:ln>
          <a:extLst/>
        </p:spPr>
        <p:txBody>
          <a:bodyPr/>
          <a:lstStyle/>
          <a:p>
            <a:endParaRPr lang="en-US" dirty="0"/>
          </a:p>
        </p:txBody>
      </p:sp>
      <p:sp>
        <p:nvSpPr>
          <p:cNvPr id="2108" name="Freeform 467"/>
          <p:cNvSpPr>
            <a:spLocks/>
          </p:cNvSpPr>
          <p:nvPr/>
        </p:nvSpPr>
        <p:spPr bwMode="auto">
          <a:xfrm>
            <a:off x="4656138" y="2293938"/>
            <a:ext cx="990600" cy="676275"/>
          </a:xfrm>
          <a:custGeom>
            <a:avLst/>
            <a:gdLst>
              <a:gd name="T0" fmla="*/ 2147483647 w 624"/>
              <a:gd name="T1" fmla="*/ 0 h 426"/>
              <a:gd name="T2" fmla="*/ 2147483647 w 624"/>
              <a:gd name="T3" fmla="*/ 2147483647 h 426"/>
              <a:gd name="T4" fmla="*/ 2147483647 w 624"/>
              <a:gd name="T5" fmla="*/ 2147483647 h 426"/>
              <a:gd name="T6" fmla="*/ 2147483647 w 624"/>
              <a:gd name="T7" fmla="*/ 2147483647 h 426"/>
              <a:gd name="T8" fmla="*/ 2147483647 w 624"/>
              <a:gd name="T9" fmla="*/ 2147483647 h 426"/>
              <a:gd name="T10" fmla="*/ 0 w 624"/>
              <a:gd name="T11" fmla="*/ 2147483647 h 426"/>
              <a:gd name="T12" fmla="*/ 2147483647 w 624"/>
              <a:gd name="T13" fmla="*/ 0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4" h="426">
                <a:moveTo>
                  <a:pt x="572" y="0"/>
                </a:moveTo>
                <a:lnTo>
                  <a:pt x="624" y="384"/>
                </a:lnTo>
                <a:lnTo>
                  <a:pt x="566" y="414"/>
                </a:lnTo>
                <a:lnTo>
                  <a:pt x="553" y="414"/>
                </a:lnTo>
                <a:lnTo>
                  <a:pt x="26" y="426"/>
                </a:lnTo>
                <a:lnTo>
                  <a:pt x="0" y="12"/>
                </a:lnTo>
                <a:lnTo>
                  <a:pt x="572" y="0"/>
                </a:lnTo>
              </a:path>
            </a:pathLst>
          </a:custGeom>
          <a:solidFill>
            <a:schemeClr val="accent1">
              <a:lumMod val="90000"/>
            </a:schemeClr>
          </a:solidFill>
          <a:ln w="0">
            <a:solidFill>
              <a:srgbClr val="000000"/>
            </a:solidFill>
            <a:prstDash val="solid"/>
            <a:round/>
            <a:headEnd/>
            <a:tailEnd/>
          </a:ln>
          <a:extLst/>
        </p:spPr>
        <p:txBody>
          <a:bodyPr/>
          <a:lstStyle/>
          <a:p>
            <a:endParaRPr lang="en-US" dirty="0"/>
          </a:p>
        </p:txBody>
      </p:sp>
      <p:sp>
        <p:nvSpPr>
          <p:cNvPr id="2109" name="Freeform 469"/>
          <p:cNvSpPr>
            <a:spLocks/>
          </p:cNvSpPr>
          <p:nvPr/>
        </p:nvSpPr>
        <p:spPr bwMode="auto">
          <a:xfrm>
            <a:off x="4992688" y="3570288"/>
            <a:ext cx="735012" cy="485775"/>
          </a:xfrm>
          <a:custGeom>
            <a:avLst/>
            <a:gdLst>
              <a:gd name="T0" fmla="*/ 2147483647 w 463"/>
              <a:gd name="T1" fmla="*/ 2147483647 h 306"/>
              <a:gd name="T2" fmla="*/ 2147483647 w 463"/>
              <a:gd name="T3" fmla="*/ 2147483647 h 306"/>
              <a:gd name="T4" fmla="*/ 2147483647 w 463"/>
              <a:gd name="T5" fmla="*/ 2147483647 h 306"/>
              <a:gd name="T6" fmla="*/ 2147483647 w 463"/>
              <a:gd name="T7" fmla="*/ 2147483647 h 306"/>
              <a:gd name="T8" fmla="*/ 2147483647 w 463"/>
              <a:gd name="T9" fmla="*/ 0 h 306"/>
              <a:gd name="T10" fmla="*/ 2147483647 w 463"/>
              <a:gd name="T11" fmla="*/ 0 h 306"/>
              <a:gd name="T12" fmla="*/ 2147483647 w 463"/>
              <a:gd name="T13" fmla="*/ 2147483647 h 306"/>
              <a:gd name="T14" fmla="*/ 2147483647 w 463"/>
              <a:gd name="T15" fmla="*/ 2147483647 h 306"/>
              <a:gd name="T16" fmla="*/ 2147483647 w 463"/>
              <a:gd name="T17" fmla="*/ 2147483647 h 306"/>
              <a:gd name="T18" fmla="*/ 2147483647 w 463"/>
              <a:gd name="T19" fmla="*/ 2147483647 h 306"/>
              <a:gd name="T20" fmla="*/ 2147483647 w 463"/>
              <a:gd name="T21" fmla="*/ 2147483647 h 306"/>
              <a:gd name="T22" fmla="*/ 2147483647 w 463"/>
              <a:gd name="T23" fmla="*/ 2147483647 h 306"/>
              <a:gd name="T24" fmla="*/ 2147483647 w 463"/>
              <a:gd name="T25" fmla="*/ 2147483647 h 306"/>
              <a:gd name="T26" fmla="*/ 2147483647 w 463"/>
              <a:gd name="T27" fmla="*/ 2147483647 h 306"/>
              <a:gd name="T28" fmla="*/ 2147483647 w 463"/>
              <a:gd name="T29" fmla="*/ 2147483647 h 306"/>
              <a:gd name="T30" fmla="*/ 2147483647 w 463"/>
              <a:gd name="T31" fmla="*/ 2147483647 h 306"/>
              <a:gd name="T32" fmla="*/ 0 w 463"/>
              <a:gd name="T33" fmla="*/ 2147483647 h 306"/>
              <a:gd name="T34" fmla="*/ 2147483647 w 463"/>
              <a:gd name="T35" fmla="*/ 2147483647 h 3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3" h="306">
                <a:moveTo>
                  <a:pt x="77" y="222"/>
                </a:moveTo>
                <a:lnTo>
                  <a:pt x="193" y="84"/>
                </a:lnTo>
                <a:lnTo>
                  <a:pt x="193" y="72"/>
                </a:lnTo>
                <a:lnTo>
                  <a:pt x="328" y="54"/>
                </a:lnTo>
                <a:lnTo>
                  <a:pt x="341" y="0"/>
                </a:lnTo>
                <a:lnTo>
                  <a:pt x="386" y="0"/>
                </a:lnTo>
                <a:lnTo>
                  <a:pt x="386" y="30"/>
                </a:lnTo>
                <a:lnTo>
                  <a:pt x="425" y="72"/>
                </a:lnTo>
                <a:lnTo>
                  <a:pt x="412" y="168"/>
                </a:lnTo>
                <a:lnTo>
                  <a:pt x="425" y="210"/>
                </a:lnTo>
                <a:lnTo>
                  <a:pt x="463" y="240"/>
                </a:lnTo>
                <a:lnTo>
                  <a:pt x="354" y="240"/>
                </a:lnTo>
                <a:lnTo>
                  <a:pt x="302" y="252"/>
                </a:lnTo>
                <a:lnTo>
                  <a:pt x="290" y="264"/>
                </a:lnTo>
                <a:lnTo>
                  <a:pt x="238" y="252"/>
                </a:lnTo>
                <a:lnTo>
                  <a:pt x="13" y="306"/>
                </a:lnTo>
                <a:lnTo>
                  <a:pt x="0" y="282"/>
                </a:lnTo>
                <a:lnTo>
                  <a:pt x="77" y="222"/>
                </a:lnTo>
              </a:path>
            </a:pathLst>
          </a:custGeom>
          <a:solidFill>
            <a:schemeClr val="accent1">
              <a:lumMod val="90000"/>
            </a:schemeClr>
          </a:solidFill>
          <a:ln w="0">
            <a:solidFill>
              <a:srgbClr val="000000"/>
            </a:solidFill>
            <a:prstDash val="solid"/>
            <a:round/>
            <a:headEnd/>
            <a:tailEnd/>
          </a:ln>
          <a:extLst/>
        </p:spPr>
        <p:txBody>
          <a:bodyPr/>
          <a:lstStyle/>
          <a:p>
            <a:endParaRPr lang="en-US" dirty="0"/>
          </a:p>
        </p:txBody>
      </p:sp>
      <p:sp>
        <p:nvSpPr>
          <p:cNvPr id="2110" name="Freeform 471"/>
          <p:cNvSpPr>
            <a:spLocks/>
          </p:cNvSpPr>
          <p:nvPr/>
        </p:nvSpPr>
        <p:spPr bwMode="auto">
          <a:xfrm>
            <a:off x="1476375" y="2878138"/>
            <a:ext cx="693738" cy="657225"/>
          </a:xfrm>
          <a:custGeom>
            <a:avLst/>
            <a:gdLst>
              <a:gd name="T0" fmla="*/ 2147483647 w 437"/>
              <a:gd name="T1" fmla="*/ 2147483647 h 414"/>
              <a:gd name="T2" fmla="*/ 0 w 437"/>
              <a:gd name="T3" fmla="*/ 2147483647 h 414"/>
              <a:gd name="T4" fmla="*/ 2147483647 w 437"/>
              <a:gd name="T5" fmla="*/ 2147483647 h 414"/>
              <a:gd name="T6" fmla="*/ 2147483647 w 437"/>
              <a:gd name="T7" fmla="*/ 2147483647 h 414"/>
              <a:gd name="T8" fmla="*/ 2147483647 w 437"/>
              <a:gd name="T9" fmla="*/ 2147483647 h 414"/>
              <a:gd name="T10" fmla="*/ 2147483647 w 437"/>
              <a:gd name="T11" fmla="*/ 2147483647 h 414"/>
              <a:gd name="T12" fmla="*/ 2147483647 w 437"/>
              <a:gd name="T13" fmla="*/ 2147483647 h 414"/>
              <a:gd name="T14" fmla="*/ 2147483647 w 437"/>
              <a:gd name="T15" fmla="*/ 2147483647 h 414"/>
              <a:gd name="T16" fmla="*/ 2147483647 w 437"/>
              <a:gd name="T17" fmla="*/ 2147483647 h 414"/>
              <a:gd name="T18" fmla="*/ 2147483647 w 437"/>
              <a:gd name="T19" fmla="*/ 2147483647 h 414"/>
              <a:gd name="T20" fmla="*/ 2147483647 w 437"/>
              <a:gd name="T21" fmla="*/ 0 h 414"/>
              <a:gd name="T22" fmla="*/ 2147483647 w 437"/>
              <a:gd name="T23" fmla="*/ 0 h 414"/>
              <a:gd name="T24" fmla="*/ 2147483647 w 437"/>
              <a:gd name="T25" fmla="*/ 0 h 414"/>
              <a:gd name="T26" fmla="*/ 2147483647 w 437"/>
              <a:gd name="T27" fmla="*/ 2147483647 h 414"/>
              <a:gd name="T28" fmla="*/ 2147483647 w 437"/>
              <a:gd name="T29" fmla="*/ 2147483647 h 414"/>
              <a:gd name="T30" fmla="*/ 2147483647 w 437"/>
              <a:gd name="T31" fmla="*/ 2147483647 h 414"/>
              <a:gd name="T32" fmla="*/ 2147483647 w 437"/>
              <a:gd name="T33" fmla="*/ 2147483647 h 414"/>
              <a:gd name="T34" fmla="*/ 2147483647 w 437"/>
              <a:gd name="T35" fmla="*/ 2147483647 h 414"/>
              <a:gd name="T36" fmla="*/ 2147483647 w 437"/>
              <a:gd name="T37" fmla="*/ 2147483647 h 414"/>
              <a:gd name="T38" fmla="*/ 2147483647 w 437"/>
              <a:gd name="T39" fmla="*/ 2147483647 h 414"/>
              <a:gd name="T40" fmla="*/ 2147483647 w 437"/>
              <a:gd name="T41" fmla="*/ 2147483647 h 414"/>
              <a:gd name="T42" fmla="*/ 2147483647 w 437"/>
              <a:gd name="T43" fmla="*/ 2147483647 h 414"/>
              <a:gd name="T44" fmla="*/ 2147483647 w 437"/>
              <a:gd name="T45" fmla="*/ 2147483647 h 414"/>
              <a:gd name="T46" fmla="*/ 2147483647 w 437"/>
              <a:gd name="T47" fmla="*/ 2147483647 h 414"/>
              <a:gd name="T48" fmla="*/ 2147483647 w 437"/>
              <a:gd name="T49" fmla="*/ 2147483647 h 414"/>
              <a:gd name="T50" fmla="*/ 2147483647 w 437"/>
              <a:gd name="T51" fmla="*/ 2147483647 h 414"/>
              <a:gd name="T52" fmla="*/ 2147483647 w 437"/>
              <a:gd name="T53" fmla="*/ 2147483647 h 414"/>
              <a:gd name="T54" fmla="*/ 2147483647 w 437"/>
              <a:gd name="T55" fmla="*/ 2147483647 h 4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37" h="414">
                <a:moveTo>
                  <a:pt x="13" y="414"/>
                </a:moveTo>
                <a:lnTo>
                  <a:pt x="0" y="108"/>
                </a:lnTo>
                <a:lnTo>
                  <a:pt x="13" y="96"/>
                </a:lnTo>
                <a:lnTo>
                  <a:pt x="51" y="84"/>
                </a:lnTo>
                <a:lnTo>
                  <a:pt x="64" y="84"/>
                </a:lnTo>
                <a:lnTo>
                  <a:pt x="64" y="66"/>
                </a:lnTo>
                <a:lnTo>
                  <a:pt x="90" y="54"/>
                </a:lnTo>
                <a:lnTo>
                  <a:pt x="90" y="42"/>
                </a:lnTo>
                <a:lnTo>
                  <a:pt x="116" y="42"/>
                </a:lnTo>
                <a:lnTo>
                  <a:pt x="154" y="12"/>
                </a:lnTo>
                <a:lnTo>
                  <a:pt x="154" y="0"/>
                </a:lnTo>
                <a:lnTo>
                  <a:pt x="321" y="0"/>
                </a:lnTo>
                <a:lnTo>
                  <a:pt x="411" y="0"/>
                </a:lnTo>
                <a:lnTo>
                  <a:pt x="399" y="162"/>
                </a:lnTo>
                <a:lnTo>
                  <a:pt x="437" y="162"/>
                </a:lnTo>
                <a:lnTo>
                  <a:pt x="437" y="222"/>
                </a:lnTo>
                <a:lnTo>
                  <a:pt x="437" y="264"/>
                </a:lnTo>
                <a:lnTo>
                  <a:pt x="386" y="264"/>
                </a:lnTo>
                <a:lnTo>
                  <a:pt x="386" y="276"/>
                </a:lnTo>
                <a:lnTo>
                  <a:pt x="341" y="276"/>
                </a:lnTo>
                <a:lnTo>
                  <a:pt x="341" y="318"/>
                </a:lnTo>
                <a:lnTo>
                  <a:pt x="315" y="318"/>
                </a:lnTo>
                <a:lnTo>
                  <a:pt x="315" y="330"/>
                </a:lnTo>
                <a:lnTo>
                  <a:pt x="289" y="330"/>
                </a:lnTo>
                <a:lnTo>
                  <a:pt x="289" y="372"/>
                </a:lnTo>
                <a:lnTo>
                  <a:pt x="276" y="402"/>
                </a:lnTo>
                <a:lnTo>
                  <a:pt x="251" y="414"/>
                </a:lnTo>
                <a:lnTo>
                  <a:pt x="13" y="4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111" name="Freeform 473"/>
          <p:cNvSpPr>
            <a:spLocks/>
          </p:cNvSpPr>
          <p:nvPr/>
        </p:nvSpPr>
        <p:spPr bwMode="auto">
          <a:xfrm>
            <a:off x="2001838" y="2312988"/>
            <a:ext cx="939800" cy="552450"/>
          </a:xfrm>
          <a:custGeom>
            <a:avLst/>
            <a:gdLst>
              <a:gd name="T0" fmla="*/ 2147483647 w 592"/>
              <a:gd name="T1" fmla="*/ 0 h 348"/>
              <a:gd name="T2" fmla="*/ 2147483647 w 592"/>
              <a:gd name="T3" fmla="*/ 2147483647 h 348"/>
              <a:gd name="T4" fmla="*/ 2147483647 w 592"/>
              <a:gd name="T5" fmla="*/ 2147483647 h 348"/>
              <a:gd name="T6" fmla="*/ 2147483647 w 592"/>
              <a:gd name="T7" fmla="*/ 2147483647 h 348"/>
              <a:gd name="T8" fmla="*/ 2147483647 w 592"/>
              <a:gd name="T9" fmla="*/ 2147483647 h 348"/>
              <a:gd name="T10" fmla="*/ 2147483647 w 592"/>
              <a:gd name="T11" fmla="*/ 2147483647 h 348"/>
              <a:gd name="T12" fmla="*/ 0 w 592"/>
              <a:gd name="T13" fmla="*/ 2147483647 h 348"/>
              <a:gd name="T14" fmla="*/ 0 w 592"/>
              <a:gd name="T15" fmla="*/ 2147483647 h 348"/>
              <a:gd name="T16" fmla="*/ 0 w 592"/>
              <a:gd name="T17" fmla="*/ 0 h 348"/>
              <a:gd name="T18" fmla="*/ 2147483647 w 592"/>
              <a:gd name="T19" fmla="*/ 0 h 3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92" h="348">
                <a:moveTo>
                  <a:pt x="592" y="0"/>
                </a:moveTo>
                <a:lnTo>
                  <a:pt x="592" y="138"/>
                </a:lnTo>
                <a:lnTo>
                  <a:pt x="579" y="156"/>
                </a:lnTo>
                <a:lnTo>
                  <a:pt x="566" y="156"/>
                </a:lnTo>
                <a:lnTo>
                  <a:pt x="554" y="348"/>
                </a:lnTo>
                <a:lnTo>
                  <a:pt x="90" y="348"/>
                </a:lnTo>
                <a:lnTo>
                  <a:pt x="0" y="348"/>
                </a:lnTo>
                <a:lnTo>
                  <a:pt x="0" y="126"/>
                </a:lnTo>
                <a:lnTo>
                  <a:pt x="0" y="0"/>
                </a:lnTo>
                <a:lnTo>
                  <a:pt x="59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112" name="Freeform 475"/>
          <p:cNvSpPr>
            <a:spLocks/>
          </p:cNvSpPr>
          <p:nvPr/>
        </p:nvSpPr>
        <p:spPr bwMode="auto">
          <a:xfrm>
            <a:off x="815975" y="4541838"/>
            <a:ext cx="889000" cy="771525"/>
          </a:xfrm>
          <a:custGeom>
            <a:avLst/>
            <a:gdLst>
              <a:gd name="T0" fmla="*/ 0 w 560"/>
              <a:gd name="T1" fmla="*/ 0 h 486"/>
              <a:gd name="T2" fmla="*/ 2147483647 w 560"/>
              <a:gd name="T3" fmla="*/ 0 h 486"/>
              <a:gd name="T4" fmla="*/ 2147483647 w 560"/>
              <a:gd name="T5" fmla="*/ 2147483647 h 486"/>
              <a:gd name="T6" fmla="*/ 2147483647 w 560"/>
              <a:gd name="T7" fmla="*/ 2147483647 h 486"/>
              <a:gd name="T8" fmla="*/ 2147483647 w 560"/>
              <a:gd name="T9" fmla="*/ 2147483647 h 486"/>
              <a:gd name="T10" fmla="*/ 2147483647 w 560"/>
              <a:gd name="T11" fmla="*/ 2147483647 h 486"/>
              <a:gd name="T12" fmla="*/ 2147483647 w 560"/>
              <a:gd name="T13" fmla="*/ 2147483647 h 486"/>
              <a:gd name="T14" fmla="*/ 2147483647 w 560"/>
              <a:gd name="T15" fmla="*/ 2147483647 h 486"/>
              <a:gd name="T16" fmla="*/ 2147483647 w 560"/>
              <a:gd name="T17" fmla="*/ 2147483647 h 486"/>
              <a:gd name="T18" fmla="*/ 2147483647 w 560"/>
              <a:gd name="T19" fmla="*/ 2147483647 h 486"/>
              <a:gd name="T20" fmla="*/ 2147483647 w 560"/>
              <a:gd name="T21" fmla="*/ 2147483647 h 486"/>
              <a:gd name="T22" fmla="*/ 2147483647 w 560"/>
              <a:gd name="T23" fmla="*/ 2147483647 h 486"/>
              <a:gd name="T24" fmla="*/ 2147483647 w 560"/>
              <a:gd name="T25" fmla="*/ 2147483647 h 486"/>
              <a:gd name="T26" fmla="*/ 2147483647 w 560"/>
              <a:gd name="T27" fmla="*/ 2147483647 h 486"/>
              <a:gd name="T28" fmla="*/ 2147483647 w 560"/>
              <a:gd name="T29" fmla="*/ 2147483647 h 486"/>
              <a:gd name="T30" fmla="*/ 2147483647 w 560"/>
              <a:gd name="T31" fmla="*/ 2147483647 h 486"/>
              <a:gd name="T32" fmla="*/ 2147483647 w 560"/>
              <a:gd name="T33" fmla="*/ 2147483647 h 486"/>
              <a:gd name="T34" fmla="*/ 2147483647 w 560"/>
              <a:gd name="T35" fmla="*/ 2147483647 h 486"/>
              <a:gd name="T36" fmla="*/ 2147483647 w 560"/>
              <a:gd name="T37" fmla="*/ 2147483647 h 486"/>
              <a:gd name="T38" fmla="*/ 2147483647 w 560"/>
              <a:gd name="T39" fmla="*/ 2147483647 h 486"/>
              <a:gd name="T40" fmla="*/ 2147483647 w 560"/>
              <a:gd name="T41" fmla="*/ 2147483647 h 486"/>
              <a:gd name="T42" fmla="*/ 2147483647 w 560"/>
              <a:gd name="T43" fmla="*/ 2147483647 h 486"/>
              <a:gd name="T44" fmla="*/ 2147483647 w 560"/>
              <a:gd name="T45" fmla="*/ 2147483647 h 486"/>
              <a:gd name="T46" fmla="*/ 2147483647 w 560"/>
              <a:gd name="T47" fmla="*/ 2147483647 h 486"/>
              <a:gd name="T48" fmla="*/ 2147483647 w 560"/>
              <a:gd name="T49" fmla="*/ 2147483647 h 486"/>
              <a:gd name="T50" fmla="*/ 2147483647 w 560"/>
              <a:gd name="T51" fmla="*/ 2147483647 h 486"/>
              <a:gd name="T52" fmla="*/ 2147483647 w 560"/>
              <a:gd name="T53" fmla="*/ 2147483647 h 486"/>
              <a:gd name="T54" fmla="*/ 2147483647 w 560"/>
              <a:gd name="T55" fmla="*/ 2147483647 h 486"/>
              <a:gd name="T56" fmla="*/ 2147483647 w 560"/>
              <a:gd name="T57" fmla="*/ 2147483647 h 486"/>
              <a:gd name="T58" fmla="*/ 2147483647 w 560"/>
              <a:gd name="T59" fmla="*/ 2147483647 h 486"/>
              <a:gd name="T60" fmla="*/ 2147483647 w 560"/>
              <a:gd name="T61" fmla="*/ 2147483647 h 486"/>
              <a:gd name="T62" fmla="*/ 2147483647 w 560"/>
              <a:gd name="T63" fmla="*/ 2147483647 h 486"/>
              <a:gd name="T64" fmla="*/ 2147483647 w 560"/>
              <a:gd name="T65" fmla="*/ 2147483647 h 486"/>
              <a:gd name="T66" fmla="*/ 2147483647 w 560"/>
              <a:gd name="T67" fmla="*/ 2147483647 h 486"/>
              <a:gd name="T68" fmla="*/ 2147483647 w 560"/>
              <a:gd name="T69" fmla="*/ 2147483647 h 486"/>
              <a:gd name="T70" fmla="*/ 2147483647 w 560"/>
              <a:gd name="T71" fmla="*/ 2147483647 h 486"/>
              <a:gd name="T72" fmla="*/ 2147483647 w 560"/>
              <a:gd name="T73" fmla="*/ 2147483647 h 486"/>
              <a:gd name="T74" fmla="*/ 0 w 560"/>
              <a:gd name="T75" fmla="*/ 2147483647 h 486"/>
              <a:gd name="T76" fmla="*/ 0 w 560"/>
              <a:gd name="T77" fmla="*/ 0 h 48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60" h="486">
                <a:moveTo>
                  <a:pt x="0" y="0"/>
                </a:moveTo>
                <a:lnTo>
                  <a:pt x="123" y="0"/>
                </a:lnTo>
                <a:lnTo>
                  <a:pt x="277" y="138"/>
                </a:lnTo>
                <a:lnTo>
                  <a:pt x="502" y="204"/>
                </a:lnTo>
                <a:lnTo>
                  <a:pt x="464" y="222"/>
                </a:lnTo>
                <a:lnTo>
                  <a:pt x="464" y="234"/>
                </a:lnTo>
                <a:lnTo>
                  <a:pt x="502" y="258"/>
                </a:lnTo>
                <a:lnTo>
                  <a:pt x="541" y="258"/>
                </a:lnTo>
                <a:lnTo>
                  <a:pt x="554" y="258"/>
                </a:lnTo>
                <a:lnTo>
                  <a:pt x="554" y="288"/>
                </a:lnTo>
                <a:lnTo>
                  <a:pt x="515" y="300"/>
                </a:lnTo>
                <a:lnTo>
                  <a:pt x="541" y="330"/>
                </a:lnTo>
                <a:lnTo>
                  <a:pt x="560" y="330"/>
                </a:lnTo>
                <a:lnTo>
                  <a:pt x="560" y="360"/>
                </a:lnTo>
                <a:lnTo>
                  <a:pt x="554" y="372"/>
                </a:lnTo>
                <a:lnTo>
                  <a:pt x="515" y="372"/>
                </a:lnTo>
                <a:lnTo>
                  <a:pt x="541" y="384"/>
                </a:lnTo>
                <a:lnTo>
                  <a:pt x="515" y="402"/>
                </a:lnTo>
                <a:lnTo>
                  <a:pt x="541" y="414"/>
                </a:lnTo>
                <a:lnTo>
                  <a:pt x="489" y="426"/>
                </a:lnTo>
                <a:lnTo>
                  <a:pt x="476" y="444"/>
                </a:lnTo>
                <a:lnTo>
                  <a:pt x="451" y="426"/>
                </a:lnTo>
                <a:lnTo>
                  <a:pt x="438" y="426"/>
                </a:lnTo>
                <a:lnTo>
                  <a:pt x="438" y="456"/>
                </a:lnTo>
                <a:lnTo>
                  <a:pt x="393" y="468"/>
                </a:lnTo>
                <a:lnTo>
                  <a:pt x="399" y="444"/>
                </a:lnTo>
                <a:lnTo>
                  <a:pt x="374" y="444"/>
                </a:lnTo>
                <a:lnTo>
                  <a:pt x="367" y="444"/>
                </a:lnTo>
                <a:lnTo>
                  <a:pt x="341" y="456"/>
                </a:lnTo>
                <a:lnTo>
                  <a:pt x="290" y="444"/>
                </a:lnTo>
                <a:lnTo>
                  <a:pt x="200" y="444"/>
                </a:lnTo>
                <a:lnTo>
                  <a:pt x="187" y="414"/>
                </a:lnTo>
                <a:lnTo>
                  <a:pt x="161" y="444"/>
                </a:lnTo>
                <a:lnTo>
                  <a:pt x="123" y="444"/>
                </a:lnTo>
                <a:lnTo>
                  <a:pt x="103" y="468"/>
                </a:lnTo>
                <a:lnTo>
                  <a:pt x="65" y="468"/>
                </a:lnTo>
                <a:lnTo>
                  <a:pt x="39" y="486"/>
                </a:lnTo>
                <a:lnTo>
                  <a:pt x="0" y="468"/>
                </a:lnTo>
                <a:lnTo>
                  <a:pt x="0" y="0"/>
                </a:lnTo>
              </a:path>
            </a:pathLst>
          </a:custGeom>
          <a:solidFill>
            <a:schemeClr val="accent1">
              <a:lumMod val="90000"/>
            </a:schemeClr>
          </a:solidFill>
          <a:ln w="0">
            <a:solidFill>
              <a:srgbClr val="000000"/>
            </a:solidFill>
            <a:prstDash val="solid"/>
            <a:round/>
            <a:headEnd/>
            <a:tailEnd/>
          </a:ln>
          <a:extLst/>
        </p:spPr>
        <p:txBody>
          <a:bodyPr/>
          <a:lstStyle/>
          <a:p>
            <a:endParaRPr lang="en-US" dirty="0"/>
          </a:p>
        </p:txBody>
      </p:sp>
      <p:sp>
        <p:nvSpPr>
          <p:cNvPr id="2113" name="Freeform 477"/>
          <p:cNvSpPr>
            <a:spLocks/>
          </p:cNvSpPr>
          <p:nvPr/>
        </p:nvSpPr>
        <p:spPr bwMode="auto">
          <a:xfrm>
            <a:off x="7439025" y="2293938"/>
            <a:ext cx="612775" cy="1143000"/>
          </a:xfrm>
          <a:custGeom>
            <a:avLst/>
            <a:gdLst>
              <a:gd name="T0" fmla="*/ 2147483647 w 386"/>
              <a:gd name="T1" fmla="*/ 0 h 720"/>
              <a:gd name="T2" fmla="*/ 2147483647 w 386"/>
              <a:gd name="T3" fmla="*/ 2147483647 h 720"/>
              <a:gd name="T4" fmla="*/ 2147483647 w 386"/>
              <a:gd name="T5" fmla="*/ 2147483647 h 720"/>
              <a:gd name="T6" fmla="*/ 2147483647 w 386"/>
              <a:gd name="T7" fmla="*/ 2147483647 h 720"/>
              <a:gd name="T8" fmla="*/ 2147483647 w 386"/>
              <a:gd name="T9" fmla="*/ 2147483647 h 720"/>
              <a:gd name="T10" fmla="*/ 2147483647 w 386"/>
              <a:gd name="T11" fmla="*/ 2147483647 h 720"/>
              <a:gd name="T12" fmla="*/ 2147483647 w 386"/>
              <a:gd name="T13" fmla="*/ 2147483647 h 720"/>
              <a:gd name="T14" fmla="*/ 2147483647 w 386"/>
              <a:gd name="T15" fmla="*/ 2147483647 h 720"/>
              <a:gd name="T16" fmla="*/ 2147483647 w 386"/>
              <a:gd name="T17" fmla="*/ 2147483647 h 720"/>
              <a:gd name="T18" fmla="*/ 2147483647 w 386"/>
              <a:gd name="T19" fmla="*/ 2147483647 h 720"/>
              <a:gd name="T20" fmla="*/ 2147483647 w 386"/>
              <a:gd name="T21" fmla="*/ 2147483647 h 720"/>
              <a:gd name="T22" fmla="*/ 2147483647 w 386"/>
              <a:gd name="T23" fmla="*/ 2147483647 h 720"/>
              <a:gd name="T24" fmla="*/ 2147483647 w 386"/>
              <a:gd name="T25" fmla="*/ 2147483647 h 720"/>
              <a:gd name="T26" fmla="*/ 2147483647 w 386"/>
              <a:gd name="T27" fmla="*/ 2147483647 h 720"/>
              <a:gd name="T28" fmla="*/ 2147483647 w 386"/>
              <a:gd name="T29" fmla="*/ 2147483647 h 720"/>
              <a:gd name="T30" fmla="*/ 2147483647 w 386"/>
              <a:gd name="T31" fmla="*/ 2147483647 h 720"/>
              <a:gd name="T32" fmla="*/ 2147483647 w 386"/>
              <a:gd name="T33" fmla="*/ 2147483647 h 720"/>
              <a:gd name="T34" fmla="*/ 2147483647 w 386"/>
              <a:gd name="T35" fmla="*/ 2147483647 h 720"/>
              <a:gd name="T36" fmla="*/ 2147483647 w 386"/>
              <a:gd name="T37" fmla="*/ 2147483647 h 720"/>
              <a:gd name="T38" fmla="*/ 2147483647 w 386"/>
              <a:gd name="T39" fmla="*/ 2147483647 h 720"/>
              <a:gd name="T40" fmla="*/ 2147483647 w 386"/>
              <a:gd name="T41" fmla="*/ 2147483647 h 720"/>
              <a:gd name="T42" fmla="*/ 2147483647 w 386"/>
              <a:gd name="T43" fmla="*/ 2147483647 h 720"/>
              <a:gd name="T44" fmla="*/ 2147483647 w 386"/>
              <a:gd name="T45" fmla="*/ 2147483647 h 720"/>
              <a:gd name="T46" fmla="*/ 2147483647 w 386"/>
              <a:gd name="T47" fmla="*/ 2147483647 h 720"/>
              <a:gd name="T48" fmla="*/ 2147483647 w 386"/>
              <a:gd name="T49" fmla="*/ 2147483647 h 720"/>
              <a:gd name="T50" fmla="*/ 2147483647 w 386"/>
              <a:gd name="T51" fmla="*/ 2147483647 h 720"/>
              <a:gd name="T52" fmla="*/ 2147483647 w 386"/>
              <a:gd name="T53" fmla="*/ 2147483647 h 720"/>
              <a:gd name="T54" fmla="*/ 2147483647 w 386"/>
              <a:gd name="T55" fmla="*/ 2147483647 h 720"/>
              <a:gd name="T56" fmla="*/ 2147483647 w 386"/>
              <a:gd name="T57" fmla="*/ 2147483647 h 720"/>
              <a:gd name="T58" fmla="*/ 2147483647 w 386"/>
              <a:gd name="T59" fmla="*/ 2147483647 h 720"/>
              <a:gd name="T60" fmla="*/ 0 w 386"/>
              <a:gd name="T61" fmla="*/ 2147483647 h 720"/>
              <a:gd name="T62" fmla="*/ 2147483647 w 386"/>
              <a:gd name="T63" fmla="*/ 2147483647 h 720"/>
              <a:gd name="T64" fmla="*/ 2147483647 w 386"/>
              <a:gd name="T65" fmla="*/ 2147483647 h 720"/>
              <a:gd name="T66" fmla="*/ 2147483647 w 386"/>
              <a:gd name="T67" fmla="*/ 2147483647 h 720"/>
              <a:gd name="T68" fmla="*/ 2147483647 w 386"/>
              <a:gd name="T69" fmla="*/ 0 h 7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6" h="720">
                <a:moveTo>
                  <a:pt x="116" y="0"/>
                </a:moveTo>
                <a:lnTo>
                  <a:pt x="135" y="12"/>
                </a:lnTo>
                <a:lnTo>
                  <a:pt x="135" y="24"/>
                </a:lnTo>
                <a:lnTo>
                  <a:pt x="161" y="54"/>
                </a:lnTo>
                <a:lnTo>
                  <a:pt x="174" y="54"/>
                </a:lnTo>
                <a:lnTo>
                  <a:pt x="186" y="66"/>
                </a:lnTo>
                <a:lnTo>
                  <a:pt x="199" y="138"/>
                </a:lnTo>
                <a:lnTo>
                  <a:pt x="238" y="138"/>
                </a:lnTo>
                <a:lnTo>
                  <a:pt x="251" y="138"/>
                </a:lnTo>
                <a:lnTo>
                  <a:pt x="264" y="138"/>
                </a:lnTo>
                <a:lnTo>
                  <a:pt x="276" y="126"/>
                </a:lnTo>
                <a:lnTo>
                  <a:pt x="283" y="138"/>
                </a:lnTo>
                <a:lnTo>
                  <a:pt x="321" y="150"/>
                </a:lnTo>
                <a:lnTo>
                  <a:pt x="321" y="168"/>
                </a:lnTo>
                <a:lnTo>
                  <a:pt x="360" y="180"/>
                </a:lnTo>
                <a:lnTo>
                  <a:pt x="341" y="222"/>
                </a:lnTo>
                <a:lnTo>
                  <a:pt x="360" y="222"/>
                </a:lnTo>
                <a:lnTo>
                  <a:pt x="373" y="234"/>
                </a:lnTo>
                <a:lnTo>
                  <a:pt x="373" y="276"/>
                </a:lnTo>
                <a:lnTo>
                  <a:pt x="360" y="276"/>
                </a:lnTo>
                <a:lnTo>
                  <a:pt x="386" y="360"/>
                </a:lnTo>
                <a:lnTo>
                  <a:pt x="360" y="372"/>
                </a:lnTo>
                <a:lnTo>
                  <a:pt x="264" y="522"/>
                </a:lnTo>
                <a:lnTo>
                  <a:pt x="212" y="552"/>
                </a:lnTo>
                <a:lnTo>
                  <a:pt x="199" y="582"/>
                </a:lnTo>
                <a:lnTo>
                  <a:pt x="129" y="594"/>
                </a:lnTo>
                <a:lnTo>
                  <a:pt x="135" y="624"/>
                </a:lnTo>
                <a:lnTo>
                  <a:pt x="154" y="606"/>
                </a:lnTo>
                <a:lnTo>
                  <a:pt x="161" y="636"/>
                </a:lnTo>
                <a:lnTo>
                  <a:pt x="129" y="720"/>
                </a:lnTo>
                <a:lnTo>
                  <a:pt x="0" y="720"/>
                </a:lnTo>
                <a:lnTo>
                  <a:pt x="51" y="690"/>
                </a:lnTo>
                <a:lnTo>
                  <a:pt x="38" y="330"/>
                </a:lnTo>
                <a:lnTo>
                  <a:pt x="13" y="12"/>
                </a:lnTo>
                <a:lnTo>
                  <a:pt x="116" y="0"/>
                </a:lnTo>
              </a:path>
            </a:pathLst>
          </a:custGeom>
          <a:solidFill>
            <a:schemeClr val="accent2">
              <a:lumMod val="20000"/>
              <a:lumOff val="80000"/>
            </a:schemeClr>
          </a:solidFill>
          <a:ln w="0">
            <a:solidFill>
              <a:srgbClr val="000000"/>
            </a:solidFill>
            <a:prstDash val="solid"/>
            <a:round/>
            <a:headEnd/>
            <a:tailEnd/>
          </a:ln>
          <a:extLst/>
        </p:spPr>
        <p:txBody>
          <a:bodyPr/>
          <a:lstStyle/>
          <a:p>
            <a:endParaRPr lang="en-US" dirty="0"/>
          </a:p>
        </p:txBody>
      </p:sp>
      <p:sp>
        <p:nvSpPr>
          <p:cNvPr id="2114" name="Freeform 479"/>
          <p:cNvSpPr>
            <a:spLocks/>
          </p:cNvSpPr>
          <p:nvPr/>
        </p:nvSpPr>
        <p:spPr bwMode="auto">
          <a:xfrm>
            <a:off x="1633538" y="4265613"/>
            <a:ext cx="1225550" cy="923925"/>
          </a:xfrm>
          <a:custGeom>
            <a:avLst/>
            <a:gdLst>
              <a:gd name="T0" fmla="*/ 2147483647 w 772"/>
              <a:gd name="T1" fmla="*/ 2147483647 h 582"/>
              <a:gd name="T2" fmla="*/ 2147483647 w 772"/>
              <a:gd name="T3" fmla="*/ 2147483647 h 582"/>
              <a:gd name="T4" fmla="*/ 2147483647 w 772"/>
              <a:gd name="T5" fmla="*/ 2147483647 h 582"/>
              <a:gd name="T6" fmla="*/ 2147483647 w 772"/>
              <a:gd name="T7" fmla="*/ 2147483647 h 582"/>
              <a:gd name="T8" fmla="*/ 2147483647 w 772"/>
              <a:gd name="T9" fmla="*/ 2147483647 h 582"/>
              <a:gd name="T10" fmla="*/ 2147483647 w 772"/>
              <a:gd name="T11" fmla="*/ 2147483647 h 582"/>
              <a:gd name="T12" fmla="*/ 2147483647 w 772"/>
              <a:gd name="T13" fmla="*/ 2147483647 h 582"/>
              <a:gd name="T14" fmla="*/ 2147483647 w 772"/>
              <a:gd name="T15" fmla="*/ 2147483647 h 582"/>
              <a:gd name="T16" fmla="*/ 2147483647 w 772"/>
              <a:gd name="T17" fmla="*/ 2147483647 h 582"/>
              <a:gd name="T18" fmla="*/ 2147483647 w 772"/>
              <a:gd name="T19" fmla="*/ 2147483647 h 582"/>
              <a:gd name="T20" fmla="*/ 2147483647 w 772"/>
              <a:gd name="T21" fmla="*/ 2147483647 h 582"/>
              <a:gd name="T22" fmla="*/ 2147483647 w 772"/>
              <a:gd name="T23" fmla="*/ 2147483647 h 582"/>
              <a:gd name="T24" fmla="*/ 2147483647 w 772"/>
              <a:gd name="T25" fmla="*/ 2147483647 h 582"/>
              <a:gd name="T26" fmla="*/ 2147483647 w 772"/>
              <a:gd name="T27" fmla="*/ 2147483647 h 582"/>
              <a:gd name="T28" fmla="*/ 2147483647 w 772"/>
              <a:gd name="T29" fmla="*/ 2147483647 h 582"/>
              <a:gd name="T30" fmla="*/ 2147483647 w 772"/>
              <a:gd name="T31" fmla="*/ 2147483647 h 582"/>
              <a:gd name="T32" fmla="*/ 2147483647 w 772"/>
              <a:gd name="T33" fmla="*/ 2147483647 h 582"/>
              <a:gd name="T34" fmla="*/ 2147483647 w 772"/>
              <a:gd name="T35" fmla="*/ 2147483647 h 582"/>
              <a:gd name="T36" fmla="*/ 2147483647 w 772"/>
              <a:gd name="T37" fmla="*/ 2147483647 h 582"/>
              <a:gd name="T38" fmla="*/ 2147483647 w 772"/>
              <a:gd name="T39" fmla="*/ 2147483647 h 582"/>
              <a:gd name="T40" fmla="*/ 2147483647 w 772"/>
              <a:gd name="T41" fmla="*/ 2147483647 h 582"/>
              <a:gd name="T42" fmla="*/ 2147483647 w 772"/>
              <a:gd name="T43" fmla="*/ 2147483647 h 582"/>
              <a:gd name="T44" fmla="*/ 2147483647 w 772"/>
              <a:gd name="T45" fmla="*/ 2147483647 h 582"/>
              <a:gd name="T46" fmla="*/ 2147483647 w 772"/>
              <a:gd name="T47" fmla="*/ 2147483647 h 582"/>
              <a:gd name="T48" fmla="*/ 2147483647 w 772"/>
              <a:gd name="T49" fmla="*/ 2147483647 h 582"/>
              <a:gd name="T50" fmla="*/ 2147483647 w 772"/>
              <a:gd name="T51" fmla="*/ 2147483647 h 582"/>
              <a:gd name="T52" fmla="*/ 2147483647 w 772"/>
              <a:gd name="T53" fmla="*/ 2147483647 h 582"/>
              <a:gd name="T54" fmla="*/ 2147483647 w 772"/>
              <a:gd name="T55" fmla="*/ 2147483647 h 582"/>
              <a:gd name="T56" fmla="*/ 2147483647 w 772"/>
              <a:gd name="T57" fmla="*/ 2147483647 h 582"/>
              <a:gd name="T58" fmla="*/ 2147483647 w 772"/>
              <a:gd name="T59" fmla="*/ 2147483647 h 582"/>
              <a:gd name="T60" fmla="*/ 2147483647 w 772"/>
              <a:gd name="T61" fmla="*/ 2147483647 h 582"/>
              <a:gd name="T62" fmla="*/ 2147483647 w 772"/>
              <a:gd name="T63" fmla="*/ 2147483647 h 582"/>
              <a:gd name="T64" fmla="*/ 2147483647 w 772"/>
              <a:gd name="T65" fmla="*/ 2147483647 h 582"/>
              <a:gd name="T66" fmla="*/ 2147483647 w 772"/>
              <a:gd name="T67" fmla="*/ 2147483647 h 582"/>
              <a:gd name="T68" fmla="*/ 0 w 772"/>
              <a:gd name="T69" fmla="*/ 2147483647 h 582"/>
              <a:gd name="T70" fmla="*/ 2147483647 w 772"/>
              <a:gd name="T71" fmla="*/ 2147483647 h 582"/>
              <a:gd name="T72" fmla="*/ 2147483647 w 772"/>
              <a:gd name="T73" fmla="*/ 2147483647 h 58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72" h="582">
                <a:moveTo>
                  <a:pt x="103" y="414"/>
                </a:moveTo>
                <a:lnTo>
                  <a:pt x="77" y="402"/>
                </a:lnTo>
                <a:lnTo>
                  <a:pt x="103" y="372"/>
                </a:lnTo>
                <a:lnTo>
                  <a:pt x="84" y="360"/>
                </a:lnTo>
                <a:lnTo>
                  <a:pt x="103" y="360"/>
                </a:lnTo>
                <a:lnTo>
                  <a:pt x="103" y="348"/>
                </a:lnTo>
                <a:lnTo>
                  <a:pt x="103" y="276"/>
                </a:lnTo>
                <a:lnTo>
                  <a:pt x="109" y="264"/>
                </a:lnTo>
                <a:lnTo>
                  <a:pt x="135" y="264"/>
                </a:lnTo>
                <a:lnTo>
                  <a:pt x="161" y="234"/>
                </a:lnTo>
                <a:lnTo>
                  <a:pt x="161" y="138"/>
                </a:lnTo>
                <a:lnTo>
                  <a:pt x="135" y="126"/>
                </a:lnTo>
                <a:lnTo>
                  <a:pt x="109" y="126"/>
                </a:lnTo>
                <a:lnTo>
                  <a:pt x="103" y="96"/>
                </a:lnTo>
                <a:lnTo>
                  <a:pt x="109" y="66"/>
                </a:lnTo>
                <a:lnTo>
                  <a:pt x="148" y="66"/>
                </a:lnTo>
                <a:lnTo>
                  <a:pt x="174" y="42"/>
                </a:lnTo>
                <a:lnTo>
                  <a:pt x="174" y="12"/>
                </a:lnTo>
                <a:lnTo>
                  <a:pt x="187" y="0"/>
                </a:lnTo>
                <a:lnTo>
                  <a:pt x="212" y="12"/>
                </a:lnTo>
                <a:lnTo>
                  <a:pt x="251" y="42"/>
                </a:lnTo>
                <a:lnTo>
                  <a:pt x="264" y="42"/>
                </a:lnTo>
                <a:lnTo>
                  <a:pt x="264" y="66"/>
                </a:lnTo>
                <a:lnTo>
                  <a:pt x="289" y="66"/>
                </a:lnTo>
                <a:lnTo>
                  <a:pt x="270" y="84"/>
                </a:lnTo>
                <a:lnTo>
                  <a:pt x="270" y="96"/>
                </a:lnTo>
                <a:lnTo>
                  <a:pt x="334" y="138"/>
                </a:lnTo>
                <a:lnTo>
                  <a:pt x="347" y="126"/>
                </a:lnTo>
                <a:lnTo>
                  <a:pt x="373" y="126"/>
                </a:lnTo>
                <a:lnTo>
                  <a:pt x="373" y="180"/>
                </a:lnTo>
                <a:lnTo>
                  <a:pt x="386" y="180"/>
                </a:lnTo>
                <a:lnTo>
                  <a:pt x="425" y="210"/>
                </a:lnTo>
                <a:lnTo>
                  <a:pt x="450" y="210"/>
                </a:lnTo>
                <a:lnTo>
                  <a:pt x="463" y="192"/>
                </a:lnTo>
                <a:lnTo>
                  <a:pt x="476" y="210"/>
                </a:lnTo>
                <a:lnTo>
                  <a:pt x="502" y="192"/>
                </a:lnTo>
                <a:lnTo>
                  <a:pt x="502" y="210"/>
                </a:lnTo>
                <a:lnTo>
                  <a:pt x="521" y="222"/>
                </a:lnTo>
                <a:lnTo>
                  <a:pt x="521" y="234"/>
                </a:lnTo>
                <a:lnTo>
                  <a:pt x="547" y="222"/>
                </a:lnTo>
                <a:lnTo>
                  <a:pt x="585" y="234"/>
                </a:lnTo>
                <a:lnTo>
                  <a:pt x="624" y="252"/>
                </a:lnTo>
                <a:lnTo>
                  <a:pt x="624" y="264"/>
                </a:lnTo>
                <a:lnTo>
                  <a:pt x="650" y="264"/>
                </a:lnTo>
                <a:lnTo>
                  <a:pt x="650" y="276"/>
                </a:lnTo>
                <a:lnTo>
                  <a:pt x="669" y="294"/>
                </a:lnTo>
                <a:lnTo>
                  <a:pt x="669" y="264"/>
                </a:lnTo>
                <a:lnTo>
                  <a:pt x="701" y="276"/>
                </a:lnTo>
                <a:lnTo>
                  <a:pt x="727" y="264"/>
                </a:lnTo>
                <a:lnTo>
                  <a:pt x="727" y="234"/>
                </a:lnTo>
                <a:lnTo>
                  <a:pt x="759" y="234"/>
                </a:lnTo>
                <a:lnTo>
                  <a:pt x="772" y="264"/>
                </a:lnTo>
                <a:lnTo>
                  <a:pt x="701" y="360"/>
                </a:lnTo>
                <a:lnTo>
                  <a:pt x="598" y="522"/>
                </a:lnTo>
                <a:lnTo>
                  <a:pt x="572" y="510"/>
                </a:lnTo>
                <a:lnTo>
                  <a:pt x="502" y="582"/>
                </a:lnTo>
                <a:lnTo>
                  <a:pt x="476" y="582"/>
                </a:lnTo>
                <a:lnTo>
                  <a:pt x="450" y="552"/>
                </a:lnTo>
                <a:lnTo>
                  <a:pt x="347" y="480"/>
                </a:lnTo>
                <a:lnTo>
                  <a:pt x="296" y="510"/>
                </a:lnTo>
                <a:lnTo>
                  <a:pt x="270" y="522"/>
                </a:lnTo>
                <a:lnTo>
                  <a:pt x="251" y="540"/>
                </a:lnTo>
                <a:lnTo>
                  <a:pt x="232" y="540"/>
                </a:lnTo>
                <a:lnTo>
                  <a:pt x="212" y="540"/>
                </a:lnTo>
                <a:lnTo>
                  <a:pt x="187" y="522"/>
                </a:lnTo>
                <a:lnTo>
                  <a:pt x="174" y="510"/>
                </a:lnTo>
                <a:lnTo>
                  <a:pt x="161" y="522"/>
                </a:lnTo>
                <a:lnTo>
                  <a:pt x="122" y="510"/>
                </a:lnTo>
                <a:lnTo>
                  <a:pt x="26" y="510"/>
                </a:lnTo>
                <a:lnTo>
                  <a:pt x="0" y="480"/>
                </a:lnTo>
                <a:lnTo>
                  <a:pt x="39" y="468"/>
                </a:lnTo>
                <a:lnTo>
                  <a:pt x="39" y="438"/>
                </a:lnTo>
                <a:lnTo>
                  <a:pt x="26" y="438"/>
                </a:lnTo>
                <a:lnTo>
                  <a:pt x="103" y="414"/>
                </a:lnTo>
              </a:path>
            </a:pathLst>
          </a:custGeom>
          <a:solidFill>
            <a:schemeClr val="accent1">
              <a:lumMod val="90000"/>
            </a:schemeClr>
          </a:solidFill>
          <a:ln w="0">
            <a:solidFill>
              <a:srgbClr val="000000"/>
            </a:solidFill>
            <a:prstDash val="solid"/>
            <a:round/>
            <a:headEnd/>
            <a:tailEnd/>
          </a:ln>
          <a:extLst/>
        </p:spPr>
        <p:txBody>
          <a:bodyPr/>
          <a:lstStyle/>
          <a:p>
            <a:endParaRPr lang="en-US" dirty="0"/>
          </a:p>
        </p:txBody>
      </p:sp>
      <p:sp>
        <p:nvSpPr>
          <p:cNvPr id="2115" name="Freeform 481"/>
          <p:cNvSpPr>
            <a:spLocks/>
          </p:cNvSpPr>
          <p:nvPr/>
        </p:nvSpPr>
        <p:spPr bwMode="auto">
          <a:xfrm>
            <a:off x="6411913" y="2827338"/>
            <a:ext cx="739775" cy="400050"/>
          </a:xfrm>
          <a:custGeom>
            <a:avLst/>
            <a:gdLst>
              <a:gd name="T0" fmla="*/ 2147483647 w 463"/>
              <a:gd name="T1" fmla="*/ 0 h 252"/>
              <a:gd name="T2" fmla="*/ 2147483647 w 463"/>
              <a:gd name="T3" fmla="*/ 0 h 252"/>
              <a:gd name="T4" fmla="*/ 2147483647 w 463"/>
              <a:gd name="T5" fmla="*/ 0 h 252"/>
              <a:gd name="T6" fmla="*/ 2147483647 w 463"/>
              <a:gd name="T7" fmla="*/ 2147483647 h 252"/>
              <a:gd name="T8" fmla="*/ 2147483647 w 463"/>
              <a:gd name="T9" fmla="*/ 2147483647 h 252"/>
              <a:gd name="T10" fmla="*/ 2147483647 w 463"/>
              <a:gd name="T11" fmla="*/ 2147483647 h 252"/>
              <a:gd name="T12" fmla="*/ 2147483647 w 463"/>
              <a:gd name="T13" fmla="*/ 2147483647 h 252"/>
              <a:gd name="T14" fmla="*/ 0 w 463"/>
              <a:gd name="T15" fmla="*/ 2147483647 h 252"/>
              <a:gd name="T16" fmla="*/ 2147483647 w 463"/>
              <a:gd name="T17" fmla="*/ 2147483647 h 252"/>
              <a:gd name="T18" fmla="*/ 2147483647 w 463"/>
              <a:gd name="T19" fmla="*/ 0 h 2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3" h="252">
                <a:moveTo>
                  <a:pt x="77" y="0"/>
                </a:moveTo>
                <a:lnTo>
                  <a:pt x="142" y="0"/>
                </a:lnTo>
                <a:lnTo>
                  <a:pt x="463" y="0"/>
                </a:lnTo>
                <a:lnTo>
                  <a:pt x="399" y="114"/>
                </a:lnTo>
                <a:lnTo>
                  <a:pt x="425" y="138"/>
                </a:lnTo>
                <a:lnTo>
                  <a:pt x="373" y="210"/>
                </a:lnTo>
                <a:lnTo>
                  <a:pt x="225" y="252"/>
                </a:lnTo>
                <a:lnTo>
                  <a:pt x="0" y="252"/>
                </a:lnTo>
                <a:lnTo>
                  <a:pt x="52" y="96"/>
                </a:lnTo>
                <a:lnTo>
                  <a:pt x="77" y="0"/>
                </a:lnTo>
              </a:path>
            </a:pathLst>
          </a:custGeom>
          <a:solidFill>
            <a:schemeClr val="accent1">
              <a:lumMod val="90000"/>
            </a:schemeClr>
          </a:solidFill>
          <a:ln w="0">
            <a:solidFill>
              <a:srgbClr val="000000"/>
            </a:solidFill>
            <a:prstDash val="solid"/>
            <a:round/>
            <a:headEnd/>
            <a:tailEnd/>
          </a:ln>
          <a:extLst/>
        </p:spPr>
        <p:txBody>
          <a:bodyPr/>
          <a:lstStyle/>
          <a:p>
            <a:endParaRPr lang="en-US" dirty="0"/>
          </a:p>
        </p:txBody>
      </p:sp>
      <p:sp>
        <p:nvSpPr>
          <p:cNvPr id="2118" name="Rectangle 527"/>
          <p:cNvSpPr>
            <a:spLocks noChangeArrowheads="1"/>
          </p:cNvSpPr>
          <p:nvPr/>
        </p:nvSpPr>
        <p:spPr bwMode="auto">
          <a:xfrm>
            <a:off x="1313657" y="2190750"/>
            <a:ext cx="1936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Erie</a:t>
            </a:r>
            <a:endParaRPr lang="en-US" altLang="en-US" sz="800" b="1" dirty="0"/>
          </a:p>
        </p:txBody>
      </p:sp>
      <p:sp>
        <p:nvSpPr>
          <p:cNvPr id="2119" name="Rectangle 528"/>
          <p:cNvSpPr>
            <a:spLocks noChangeArrowheads="1"/>
          </p:cNvSpPr>
          <p:nvPr/>
        </p:nvSpPr>
        <p:spPr bwMode="auto">
          <a:xfrm>
            <a:off x="1117600" y="2645073"/>
            <a:ext cx="44608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Crawford</a:t>
            </a:r>
            <a:endParaRPr lang="en-US" altLang="en-US" sz="1800" b="1" dirty="0"/>
          </a:p>
        </p:txBody>
      </p:sp>
      <p:sp>
        <p:nvSpPr>
          <p:cNvPr id="2120" name="Rectangle 529"/>
          <p:cNvSpPr>
            <a:spLocks noChangeArrowheads="1"/>
          </p:cNvSpPr>
          <p:nvPr/>
        </p:nvSpPr>
        <p:spPr bwMode="auto">
          <a:xfrm>
            <a:off x="939801" y="3203575"/>
            <a:ext cx="334962"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Mercer</a:t>
            </a:r>
            <a:endParaRPr lang="en-US" altLang="en-US" sz="1800" b="1" dirty="0"/>
          </a:p>
        </p:txBody>
      </p:sp>
      <p:sp>
        <p:nvSpPr>
          <p:cNvPr id="2121" name="Rectangle 530"/>
          <p:cNvSpPr>
            <a:spLocks noChangeArrowheads="1"/>
          </p:cNvSpPr>
          <p:nvPr/>
        </p:nvSpPr>
        <p:spPr bwMode="auto">
          <a:xfrm>
            <a:off x="1608138" y="3136900"/>
            <a:ext cx="430212"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Venango</a:t>
            </a:r>
            <a:endParaRPr lang="en-US" altLang="en-US" sz="1800" b="1" dirty="0"/>
          </a:p>
        </p:txBody>
      </p:sp>
      <p:sp>
        <p:nvSpPr>
          <p:cNvPr id="2122" name="Rectangle 531"/>
          <p:cNvSpPr>
            <a:spLocks noChangeArrowheads="1"/>
          </p:cNvSpPr>
          <p:nvPr/>
        </p:nvSpPr>
        <p:spPr bwMode="auto">
          <a:xfrm>
            <a:off x="2341563" y="2532063"/>
            <a:ext cx="35083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Warren</a:t>
            </a:r>
            <a:endParaRPr lang="en-US" altLang="en-US" sz="1800" b="1" dirty="0"/>
          </a:p>
        </p:txBody>
      </p:sp>
      <p:sp>
        <p:nvSpPr>
          <p:cNvPr id="2123" name="Rectangle 532"/>
          <p:cNvSpPr>
            <a:spLocks noChangeArrowheads="1"/>
          </p:cNvSpPr>
          <p:nvPr/>
        </p:nvSpPr>
        <p:spPr bwMode="auto">
          <a:xfrm>
            <a:off x="3208338" y="2560638"/>
            <a:ext cx="39052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McKean</a:t>
            </a:r>
            <a:endParaRPr lang="en-US" altLang="en-US" sz="1800" b="1" dirty="0"/>
          </a:p>
        </p:txBody>
      </p:sp>
      <p:sp>
        <p:nvSpPr>
          <p:cNvPr id="2124" name="Rectangle 534"/>
          <p:cNvSpPr>
            <a:spLocks noChangeArrowheads="1"/>
          </p:cNvSpPr>
          <p:nvPr/>
        </p:nvSpPr>
        <p:spPr bwMode="auto">
          <a:xfrm>
            <a:off x="3137072" y="2956720"/>
            <a:ext cx="1539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Elk</a:t>
            </a:r>
            <a:endParaRPr lang="en-US" altLang="en-US" sz="1800" b="1" dirty="0"/>
          </a:p>
        </p:txBody>
      </p:sp>
      <p:sp>
        <p:nvSpPr>
          <p:cNvPr id="2125" name="Rectangle 535"/>
          <p:cNvSpPr>
            <a:spLocks noChangeArrowheads="1"/>
          </p:cNvSpPr>
          <p:nvPr/>
        </p:nvSpPr>
        <p:spPr bwMode="auto">
          <a:xfrm>
            <a:off x="3289300" y="3646489"/>
            <a:ext cx="46513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Clearfield</a:t>
            </a:r>
            <a:endParaRPr lang="en-US" altLang="en-US" sz="1800" b="1" dirty="0"/>
          </a:p>
        </p:txBody>
      </p:sp>
      <p:sp>
        <p:nvSpPr>
          <p:cNvPr id="2126" name="Rectangle 536"/>
          <p:cNvSpPr>
            <a:spLocks noChangeArrowheads="1"/>
          </p:cNvSpPr>
          <p:nvPr/>
        </p:nvSpPr>
        <p:spPr bwMode="auto">
          <a:xfrm>
            <a:off x="2581276" y="3484563"/>
            <a:ext cx="458787"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Jefferson</a:t>
            </a:r>
            <a:endParaRPr lang="en-US" altLang="en-US" sz="1800" b="1" dirty="0"/>
          </a:p>
        </p:txBody>
      </p:sp>
      <p:sp>
        <p:nvSpPr>
          <p:cNvPr id="2127" name="Rectangle 537"/>
          <p:cNvSpPr>
            <a:spLocks noChangeArrowheads="1"/>
          </p:cNvSpPr>
          <p:nvPr/>
        </p:nvSpPr>
        <p:spPr bwMode="auto">
          <a:xfrm>
            <a:off x="2081213" y="3370263"/>
            <a:ext cx="35083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Clarion</a:t>
            </a:r>
            <a:endParaRPr lang="en-US" altLang="en-US" sz="1800" b="1" dirty="0"/>
          </a:p>
        </p:txBody>
      </p:sp>
      <p:sp>
        <p:nvSpPr>
          <p:cNvPr id="2128" name="Rectangle 538"/>
          <p:cNvSpPr>
            <a:spLocks noChangeArrowheads="1"/>
          </p:cNvSpPr>
          <p:nvPr/>
        </p:nvSpPr>
        <p:spPr bwMode="auto">
          <a:xfrm>
            <a:off x="2344738" y="2928938"/>
            <a:ext cx="31115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Forest</a:t>
            </a:r>
            <a:endParaRPr lang="en-US" altLang="en-US" sz="1800" b="1" dirty="0"/>
          </a:p>
        </p:txBody>
      </p:sp>
      <p:sp>
        <p:nvSpPr>
          <p:cNvPr id="2129" name="Rectangle 539"/>
          <p:cNvSpPr>
            <a:spLocks noChangeArrowheads="1"/>
          </p:cNvSpPr>
          <p:nvPr/>
        </p:nvSpPr>
        <p:spPr bwMode="auto">
          <a:xfrm>
            <a:off x="862806" y="3682106"/>
            <a:ext cx="47148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Lawrence</a:t>
            </a:r>
            <a:endParaRPr lang="en-US" altLang="en-US" sz="1800" b="1" dirty="0"/>
          </a:p>
        </p:txBody>
      </p:sp>
      <p:sp>
        <p:nvSpPr>
          <p:cNvPr id="2130" name="Rectangle 540"/>
          <p:cNvSpPr>
            <a:spLocks noChangeArrowheads="1"/>
          </p:cNvSpPr>
          <p:nvPr/>
        </p:nvSpPr>
        <p:spPr bwMode="auto">
          <a:xfrm>
            <a:off x="1461294" y="3741738"/>
            <a:ext cx="2936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Butler</a:t>
            </a:r>
            <a:endParaRPr lang="en-US" altLang="en-US" sz="1800" b="1" dirty="0"/>
          </a:p>
        </p:txBody>
      </p:sp>
      <p:sp>
        <p:nvSpPr>
          <p:cNvPr id="2131" name="Rectangle 542"/>
          <p:cNvSpPr>
            <a:spLocks noChangeArrowheads="1"/>
          </p:cNvSpPr>
          <p:nvPr/>
        </p:nvSpPr>
        <p:spPr bwMode="auto">
          <a:xfrm>
            <a:off x="1965325" y="4010025"/>
            <a:ext cx="51911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Armstrong</a:t>
            </a:r>
            <a:endParaRPr lang="en-US" altLang="en-US" sz="1800" b="1" dirty="0"/>
          </a:p>
        </p:txBody>
      </p:sp>
      <p:sp>
        <p:nvSpPr>
          <p:cNvPr id="2132" name="Rectangle 543"/>
          <p:cNvSpPr>
            <a:spLocks noChangeArrowheads="1"/>
          </p:cNvSpPr>
          <p:nvPr/>
        </p:nvSpPr>
        <p:spPr bwMode="auto">
          <a:xfrm>
            <a:off x="2573338" y="4189413"/>
            <a:ext cx="3571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Indiana</a:t>
            </a:r>
            <a:endParaRPr lang="en-US" altLang="en-US" sz="1800" b="1" dirty="0"/>
          </a:p>
        </p:txBody>
      </p:sp>
      <p:sp>
        <p:nvSpPr>
          <p:cNvPr id="2133" name="Rectangle 544"/>
          <p:cNvSpPr>
            <a:spLocks noChangeArrowheads="1"/>
          </p:cNvSpPr>
          <p:nvPr/>
        </p:nvSpPr>
        <p:spPr bwMode="auto">
          <a:xfrm>
            <a:off x="2992438" y="4405313"/>
            <a:ext cx="407987"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Cambria</a:t>
            </a:r>
            <a:endParaRPr lang="en-US" altLang="en-US" sz="1800" b="1" dirty="0"/>
          </a:p>
        </p:txBody>
      </p:sp>
      <p:sp>
        <p:nvSpPr>
          <p:cNvPr id="2134" name="Rectangle 545"/>
          <p:cNvSpPr>
            <a:spLocks noChangeArrowheads="1"/>
          </p:cNvSpPr>
          <p:nvPr/>
        </p:nvSpPr>
        <p:spPr bwMode="auto">
          <a:xfrm>
            <a:off x="1874838" y="4670425"/>
            <a:ext cx="7016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Westmoreland</a:t>
            </a:r>
            <a:endParaRPr lang="en-US" altLang="en-US" sz="1800" b="1" dirty="0"/>
          </a:p>
        </p:txBody>
      </p:sp>
      <p:sp>
        <p:nvSpPr>
          <p:cNvPr id="2135" name="Rectangle 546"/>
          <p:cNvSpPr>
            <a:spLocks noChangeArrowheads="1"/>
          </p:cNvSpPr>
          <p:nvPr/>
        </p:nvSpPr>
        <p:spPr bwMode="auto">
          <a:xfrm>
            <a:off x="1798638" y="5249069"/>
            <a:ext cx="3571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Fayette</a:t>
            </a:r>
            <a:endParaRPr lang="en-US" altLang="en-US" sz="1800" b="1" dirty="0"/>
          </a:p>
        </p:txBody>
      </p:sp>
      <p:sp>
        <p:nvSpPr>
          <p:cNvPr id="2136" name="Rectangle 547"/>
          <p:cNvSpPr>
            <a:spLocks noChangeArrowheads="1"/>
          </p:cNvSpPr>
          <p:nvPr/>
        </p:nvSpPr>
        <p:spPr bwMode="auto">
          <a:xfrm>
            <a:off x="2527300" y="5295900"/>
            <a:ext cx="46513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Somerset</a:t>
            </a:r>
            <a:endParaRPr lang="en-US" altLang="en-US" sz="1800" b="1" dirty="0"/>
          </a:p>
        </p:txBody>
      </p:sp>
      <p:sp>
        <p:nvSpPr>
          <p:cNvPr id="2137" name="Rectangle 548"/>
          <p:cNvSpPr>
            <a:spLocks noChangeArrowheads="1"/>
          </p:cNvSpPr>
          <p:nvPr/>
        </p:nvSpPr>
        <p:spPr bwMode="auto">
          <a:xfrm>
            <a:off x="1043781" y="5357812"/>
            <a:ext cx="3524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Greene</a:t>
            </a:r>
            <a:endParaRPr lang="en-US" altLang="en-US" sz="1800" b="1" dirty="0"/>
          </a:p>
        </p:txBody>
      </p:sp>
      <p:sp>
        <p:nvSpPr>
          <p:cNvPr id="2138" name="Rectangle 549"/>
          <p:cNvSpPr>
            <a:spLocks noChangeArrowheads="1"/>
          </p:cNvSpPr>
          <p:nvPr/>
        </p:nvSpPr>
        <p:spPr bwMode="auto">
          <a:xfrm>
            <a:off x="862013" y="4819651"/>
            <a:ext cx="58102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Washington</a:t>
            </a:r>
            <a:endParaRPr lang="en-US" altLang="en-US" sz="1800" b="1" dirty="0"/>
          </a:p>
        </p:txBody>
      </p:sp>
      <p:sp>
        <p:nvSpPr>
          <p:cNvPr id="2139" name="Rectangle 550"/>
          <p:cNvSpPr>
            <a:spLocks noChangeArrowheads="1"/>
          </p:cNvSpPr>
          <p:nvPr/>
        </p:nvSpPr>
        <p:spPr bwMode="auto">
          <a:xfrm>
            <a:off x="1216818" y="4448968"/>
            <a:ext cx="48736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Allegheny</a:t>
            </a:r>
            <a:endParaRPr lang="en-US" altLang="en-US" sz="1800" b="1" dirty="0"/>
          </a:p>
        </p:txBody>
      </p:sp>
      <p:sp>
        <p:nvSpPr>
          <p:cNvPr id="2140" name="Rectangle 552"/>
          <p:cNvSpPr>
            <a:spLocks noChangeArrowheads="1"/>
          </p:cNvSpPr>
          <p:nvPr/>
        </p:nvSpPr>
        <p:spPr bwMode="auto">
          <a:xfrm>
            <a:off x="3590925" y="4419601"/>
            <a:ext cx="227013"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Blair</a:t>
            </a:r>
            <a:endParaRPr lang="en-US" altLang="en-US" sz="1800" b="1" dirty="0"/>
          </a:p>
        </p:txBody>
      </p:sp>
      <p:sp>
        <p:nvSpPr>
          <p:cNvPr id="2141" name="Rectangle 553"/>
          <p:cNvSpPr>
            <a:spLocks noChangeArrowheads="1"/>
          </p:cNvSpPr>
          <p:nvPr/>
        </p:nvSpPr>
        <p:spPr bwMode="auto">
          <a:xfrm>
            <a:off x="3283744" y="5253505"/>
            <a:ext cx="38893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Bedford</a:t>
            </a:r>
            <a:endParaRPr lang="en-US" altLang="en-US" sz="1800" b="1" dirty="0"/>
          </a:p>
        </p:txBody>
      </p:sp>
      <p:sp>
        <p:nvSpPr>
          <p:cNvPr id="2142" name="Rectangle 554"/>
          <p:cNvSpPr>
            <a:spLocks noChangeArrowheads="1"/>
          </p:cNvSpPr>
          <p:nvPr/>
        </p:nvSpPr>
        <p:spPr bwMode="auto">
          <a:xfrm>
            <a:off x="3867943" y="5280819"/>
            <a:ext cx="30956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Fulton</a:t>
            </a:r>
            <a:endParaRPr lang="en-US" altLang="en-US" sz="1800" b="1" dirty="0"/>
          </a:p>
        </p:txBody>
      </p:sp>
      <p:sp>
        <p:nvSpPr>
          <p:cNvPr id="2143" name="Rectangle 555"/>
          <p:cNvSpPr>
            <a:spLocks noChangeArrowheads="1"/>
          </p:cNvSpPr>
          <p:nvPr/>
        </p:nvSpPr>
        <p:spPr bwMode="auto">
          <a:xfrm>
            <a:off x="3895725" y="4760913"/>
            <a:ext cx="56832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Huntingdon</a:t>
            </a:r>
            <a:endParaRPr lang="en-US" altLang="en-US" sz="1800" b="1" dirty="0"/>
          </a:p>
        </p:txBody>
      </p:sp>
      <p:sp>
        <p:nvSpPr>
          <p:cNvPr id="2144" name="Rectangle 556"/>
          <p:cNvSpPr>
            <a:spLocks noChangeArrowheads="1"/>
          </p:cNvSpPr>
          <p:nvPr/>
        </p:nvSpPr>
        <p:spPr bwMode="auto">
          <a:xfrm>
            <a:off x="4498975" y="4275138"/>
            <a:ext cx="29845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Mifflin</a:t>
            </a:r>
            <a:endParaRPr lang="en-US" altLang="en-US" sz="1800" b="1" dirty="0"/>
          </a:p>
        </p:txBody>
      </p:sp>
      <p:sp>
        <p:nvSpPr>
          <p:cNvPr id="2145" name="Rectangle 557"/>
          <p:cNvSpPr>
            <a:spLocks noChangeArrowheads="1"/>
          </p:cNvSpPr>
          <p:nvPr/>
        </p:nvSpPr>
        <p:spPr bwMode="auto">
          <a:xfrm>
            <a:off x="4772025" y="4408488"/>
            <a:ext cx="35718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Juniata</a:t>
            </a:r>
            <a:endParaRPr lang="en-US" altLang="en-US" sz="1800" b="1" dirty="0"/>
          </a:p>
        </p:txBody>
      </p:sp>
      <p:sp>
        <p:nvSpPr>
          <p:cNvPr id="2146" name="Rectangle 558"/>
          <p:cNvSpPr>
            <a:spLocks noChangeArrowheads="1"/>
          </p:cNvSpPr>
          <p:nvPr/>
        </p:nvSpPr>
        <p:spPr bwMode="auto">
          <a:xfrm>
            <a:off x="5114925" y="4541838"/>
            <a:ext cx="26193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Perry</a:t>
            </a:r>
            <a:endParaRPr lang="en-US" altLang="en-US" sz="1800" b="1" dirty="0"/>
          </a:p>
        </p:txBody>
      </p:sp>
      <p:sp>
        <p:nvSpPr>
          <p:cNvPr id="2147" name="Rectangle 559"/>
          <p:cNvSpPr>
            <a:spLocks noChangeArrowheads="1"/>
          </p:cNvSpPr>
          <p:nvPr/>
        </p:nvSpPr>
        <p:spPr bwMode="auto">
          <a:xfrm>
            <a:off x="4348163" y="5284788"/>
            <a:ext cx="3968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Franklin</a:t>
            </a:r>
            <a:endParaRPr lang="en-US" altLang="en-US" sz="1800" b="1" dirty="0"/>
          </a:p>
        </p:txBody>
      </p:sp>
      <p:sp>
        <p:nvSpPr>
          <p:cNvPr id="2148" name="Rectangle 560"/>
          <p:cNvSpPr>
            <a:spLocks noChangeArrowheads="1"/>
          </p:cNvSpPr>
          <p:nvPr/>
        </p:nvSpPr>
        <p:spPr bwMode="auto">
          <a:xfrm>
            <a:off x="5003800" y="5319713"/>
            <a:ext cx="33972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Adams</a:t>
            </a:r>
            <a:endParaRPr lang="en-US" altLang="en-US" sz="1800" b="1" dirty="0"/>
          </a:p>
        </p:txBody>
      </p:sp>
      <p:sp>
        <p:nvSpPr>
          <p:cNvPr id="2149" name="Rectangle 561"/>
          <p:cNvSpPr>
            <a:spLocks noChangeArrowheads="1"/>
          </p:cNvSpPr>
          <p:nvPr/>
        </p:nvSpPr>
        <p:spPr bwMode="auto">
          <a:xfrm>
            <a:off x="5635625" y="5199063"/>
            <a:ext cx="227013"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York</a:t>
            </a:r>
            <a:endParaRPr lang="en-US" altLang="en-US" sz="1800" b="1" dirty="0"/>
          </a:p>
        </p:txBody>
      </p:sp>
      <p:sp>
        <p:nvSpPr>
          <p:cNvPr id="2150" name="Rectangle 562"/>
          <p:cNvSpPr>
            <a:spLocks noChangeArrowheads="1"/>
          </p:cNvSpPr>
          <p:nvPr/>
        </p:nvSpPr>
        <p:spPr bwMode="auto">
          <a:xfrm>
            <a:off x="5524500" y="4446588"/>
            <a:ext cx="4064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latin typeface="AvantGarde Bk BT" charset="0"/>
              </a:rPr>
              <a:t>Da</a:t>
            </a:r>
            <a:r>
              <a:rPr lang="en-US" altLang="en-US" sz="800" b="1" dirty="0">
                <a:solidFill>
                  <a:srgbClr val="000000"/>
                </a:solidFill>
              </a:rPr>
              <a:t>u</a:t>
            </a:r>
            <a:r>
              <a:rPr lang="en-US" altLang="en-US" sz="800" b="1" dirty="0">
                <a:solidFill>
                  <a:srgbClr val="000000"/>
                </a:solidFill>
                <a:latin typeface="AvantGarde Bk BT" charset="0"/>
              </a:rPr>
              <a:t>phin</a:t>
            </a:r>
            <a:endParaRPr lang="en-US" altLang="en-US" sz="1800" b="1" dirty="0"/>
          </a:p>
        </p:txBody>
      </p:sp>
      <p:sp>
        <p:nvSpPr>
          <p:cNvPr id="2151" name="Rectangle 563"/>
          <p:cNvSpPr>
            <a:spLocks noChangeArrowheads="1"/>
          </p:cNvSpPr>
          <p:nvPr/>
        </p:nvSpPr>
        <p:spPr bwMode="auto">
          <a:xfrm>
            <a:off x="5942013" y="4568825"/>
            <a:ext cx="5334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Lebanon</a:t>
            </a:r>
            <a:endParaRPr lang="en-US" altLang="en-US" sz="1800" b="1" dirty="0"/>
          </a:p>
        </p:txBody>
      </p:sp>
      <p:sp>
        <p:nvSpPr>
          <p:cNvPr id="2152" name="Rectangle 565"/>
          <p:cNvSpPr>
            <a:spLocks noChangeArrowheads="1"/>
          </p:cNvSpPr>
          <p:nvPr/>
        </p:nvSpPr>
        <p:spPr bwMode="auto">
          <a:xfrm>
            <a:off x="6220619" y="5048250"/>
            <a:ext cx="4826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Lancaster</a:t>
            </a:r>
            <a:endParaRPr lang="en-US" altLang="en-US" sz="1800" b="1" dirty="0"/>
          </a:p>
        </p:txBody>
      </p:sp>
      <p:sp>
        <p:nvSpPr>
          <p:cNvPr id="2153" name="Rectangle 574"/>
          <p:cNvSpPr>
            <a:spLocks noChangeArrowheads="1"/>
          </p:cNvSpPr>
          <p:nvPr/>
        </p:nvSpPr>
        <p:spPr bwMode="auto">
          <a:xfrm>
            <a:off x="6770688" y="4504532"/>
            <a:ext cx="284163"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Berks</a:t>
            </a:r>
            <a:endParaRPr lang="en-US" altLang="en-US" sz="1800" b="1" dirty="0"/>
          </a:p>
        </p:txBody>
      </p:sp>
      <p:sp>
        <p:nvSpPr>
          <p:cNvPr id="2154" name="Rectangle 575"/>
          <p:cNvSpPr>
            <a:spLocks noChangeArrowheads="1"/>
          </p:cNvSpPr>
          <p:nvPr/>
        </p:nvSpPr>
        <p:spPr bwMode="auto">
          <a:xfrm>
            <a:off x="6319838" y="4148139"/>
            <a:ext cx="477837"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Schuylkill</a:t>
            </a:r>
            <a:endParaRPr lang="en-US" altLang="en-US" sz="1800" b="1" dirty="0"/>
          </a:p>
        </p:txBody>
      </p:sp>
      <p:sp>
        <p:nvSpPr>
          <p:cNvPr id="2155" name="Rectangle 576"/>
          <p:cNvSpPr>
            <a:spLocks noChangeArrowheads="1"/>
          </p:cNvSpPr>
          <p:nvPr/>
        </p:nvSpPr>
        <p:spPr bwMode="auto">
          <a:xfrm>
            <a:off x="7288213" y="4797425"/>
            <a:ext cx="6096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Montgomery</a:t>
            </a:r>
            <a:endParaRPr lang="en-US" altLang="en-US" sz="1800" b="1" dirty="0"/>
          </a:p>
        </p:txBody>
      </p:sp>
      <p:sp>
        <p:nvSpPr>
          <p:cNvPr id="2156" name="Rectangle 577"/>
          <p:cNvSpPr>
            <a:spLocks noChangeArrowheads="1"/>
          </p:cNvSpPr>
          <p:nvPr/>
        </p:nvSpPr>
        <p:spPr bwMode="auto">
          <a:xfrm>
            <a:off x="7032625" y="5110163"/>
            <a:ext cx="3810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Chester</a:t>
            </a:r>
            <a:endParaRPr lang="en-US" altLang="en-US" sz="1800" b="1" dirty="0"/>
          </a:p>
        </p:txBody>
      </p:sp>
      <p:sp>
        <p:nvSpPr>
          <p:cNvPr id="2157" name="Rectangle 578"/>
          <p:cNvSpPr>
            <a:spLocks noChangeArrowheads="1"/>
          </p:cNvSpPr>
          <p:nvPr/>
        </p:nvSpPr>
        <p:spPr bwMode="auto">
          <a:xfrm>
            <a:off x="7108825" y="4208464"/>
            <a:ext cx="33337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Lehigh</a:t>
            </a:r>
            <a:endParaRPr lang="en-US" altLang="en-US" sz="1800" b="1" dirty="0"/>
          </a:p>
        </p:txBody>
      </p:sp>
      <p:sp>
        <p:nvSpPr>
          <p:cNvPr id="2158" name="Rectangle 579"/>
          <p:cNvSpPr>
            <a:spLocks noChangeArrowheads="1"/>
          </p:cNvSpPr>
          <p:nvPr/>
        </p:nvSpPr>
        <p:spPr bwMode="auto">
          <a:xfrm>
            <a:off x="7510456" y="4059551"/>
            <a:ext cx="63658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Northampton</a:t>
            </a:r>
            <a:endParaRPr lang="en-US" altLang="en-US" sz="1800" b="1" dirty="0"/>
          </a:p>
        </p:txBody>
      </p:sp>
      <p:sp>
        <p:nvSpPr>
          <p:cNvPr id="2159" name="Rectangle 580"/>
          <p:cNvSpPr>
            <a:spLocks noChangeArrowheads="1"/>
          </p:cNvSpPr>
          <p:nvPr/>
        </p:nvSpPr>
        <p:spPr bwMode="auto">
          <a:xfrm>
            <a:off x="7007225" y="3809675"/>
            <a:ext cx="3556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Carbon</a:t>
            </a:r>
            <a:endParaRPr lang="en-US" altLang="en-US" sz="1800" b="1" dirty="0"/>
          </a:p>
        </p:txBody>
      </p:sp>
      <p:sp>
        <p:nvSpPr>
          <p:cNvPr id="2160" name="Rectangle 581"/>
          <p:cNvSpPr>
            <a:spLocks noChangeArrowheads="1"/>
          </p:cNvSpPr>
          <p:nvPr/>
        </p:nvSpPr>
        <p:spPr bwMode="auto">
          <a:xfrm>
            <a:off x="7413625" y="3608388"/>
            <a:ext cx="366713"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Monroe</a:t>
            </a:r>
            <a:endParaRPr lang="en-US" altLang="en-US" sz="1800" b="1" dirty="0"/>
          </a:p>
        </p:txBody>
      </p:sp>
      <p:sp>
        <p:nvSpPr>
          <p:cNvPr id="2161" name="Rectangle 582"/>
          <p:cNvSpPr>
            <a:spLocks noChangeArrowheads="1"/>
          </p:cNvSpPr>
          <p:nvPr/>
        </p:nvSpPr>
        <p:spPr bwMode="auto">
          <a:xfrm>
            <a:off x="7580313" y="2609056"/>
            <a:ext cx="328613"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Wayne</a:t>
            </a:r>
            <a:endParaRPr lang="en-US" altLang="en-US" sz="1800" b="1" dirty="0"/>
          </a:p>
        </p:txBody>
      </p:sp>
      <p:sp>
        <p:nvSpPr>
          <p:cNvPr id="2162" name="Rectangle 583"/>
          <p:cNvSpPr>
            <a:spLocks noChangeArrowheads="1"/>
          </p:cNvSpPr>
          <p:nvPr/>
        </p:nvSpPr>
        <p:spPr bwMode="auto">
          <a:xfrm>
            <a:off x="7123113" y="3021013"/>
            <a:ext cx="9144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Lackawanna</a:t>
            </a:r>
            <a:endParaRPr lang="en-US" altLang="en-US" sz="1800" b="1" dirty="0"/>
          </a:p>
        </p:txBody>
      </p:sp>
      <p:sp>
        <p:nvSpPr>
          <p:cNvPr id="2163" name="Rectangle 584"/>
          <p:cNvSpPr>
            <a:spLocks noChangeArrowheads="1"/>
          </p:cNvSpPr>
          <p:nvPr/>
        </p:nvSpPr>
        <p:spPr bwMode="auto">
          <a:xfrm>
            <a:off x="6686550" y="2503816"/>
            <a:ext cx="66833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Susquehanna</a:t>
            </a:r>
            <a:endParaRPr lang="en-US" altLang="en-US" sz="1800" b="1" dirty="0"/>
          </a:p>
        </p:txBody>
      </p:sp>
      <p:sp>
        <p:nvSpPr>
          <p:cNvPr id="2164" name="Rectangle 585"/>
          <p:cNvSpPr>
            <a:spLocks noChangeArrowheads="1"/>
          </p:cNvSpPr>
          <p:nvPr/>
        </p:nvSpPr>
        <p:spPr bwMode="auto">
          <a:xfrm>
            <a:off x="6542088" y="2894013"/>
            <a:ext cx="4572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Wyoming</a:t>
            </a:r>
            <a:endParaRPr lang="en-US" altLang="en-US" sz="1800" b="1" dirty="0"/>
          </a:p>
        </p:txBody>
      </p:sp>
      <p:sp>
        <p:nvSpPr>
          <p:cNvPr id="2165" name="Rectangle 586"/>
          <p:cNvSpPr>
            <a:spLocks noChangeArrowheads="1"/>
          </p:cNvSpPr>
          <p:nvPr/>
        </p:nvSpPr>
        <p:spPr bwMode="auto">
          <a:xfrm>
            <a:off x="6629400" y="3352800"/>
            <a:ext cx="3905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Luzerne</a:t>
            </a:r>
            <a:endParaRPr lang="en-US" altLang="en-US" sz="1800" b="1" dirty="0"/>
          </a:p>
        </p:txBody>
      </p:sp>
      <p:sp>
        <p:nvSpPr>
          <p:cNvPr id="2166" name="Rectangle 587"/>
          <p:cNvSpPr>
            <a:spLocks noChangeArrowheads="1"/>
          </p:cNvSpPr>
          <p:nvPr/>
        </p:nvSpPr>
        <p:spPr bwMode="auto">
          <a:xfrm>
            <a:off x="4119563" y="2560638"/>
            <a:ext cx="2936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Potter</a:t>
            </a:r>
            <a:endParaRPr lang="en-US" altLang="en-US" sz="1800" b="1" dirty="0"/>
          </a:p>
        </p:txBody>
      </p:sp>
      <p:sp>
        <p:nvSpPr>
          <p:cNvPr id="2167" name="Rectangle 588"/>
          <p:cNvSpPr>
            <a:spLocks noChangeArrowheads="1"/>
          </p:cNvSpPr>
          <p:nvPr/>
        </p:nvSpPr>
        <p:spPr bwMode="auto">
          <a:xfrm>
            <a:off x="4990307" y="2479538"/>
            <a:ext cx="271462"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Tioga</a:t>
            </a:r>
            <a:endParaRPr lang="en-US" altLang="en-US" sz="1800" b="1" dirty="0"/>
          </a:p>
        </p:txBody>
      </p:sp>
      <p:sp>
        <p:nvSpPr>
          <p:cNvPr id="2168" name="Rectangle 589"/>
          <p:cNvSpPr>
            <a:spLocks noChangeArrowheads="1"/>
          </p:cNvSpPr>
          <p:nvPr/>
        </p:nvSpPr>
        <p:spPr bwMode="auto">
          <a:xfrm>
            <a:off x="5891213" y="2532063"/>
            <a:ext cx="42862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Bradford</a:t>
            </a:r>
            <a:endParaRPr lang="en-US" altLang="en-US" sz="1800" b="1" dirty="0"/>
          </a:p>
        </p:txBody>
      </p:sp>
      <p:sp>
        <p:nvSpPr>
          <p:cNvPr id="2169" name="Rectangle 590"/>
          <p:cNvSpPr>
            <a:spLocks noChangeArrowheads="1"/>
          </p:cNvSpPr>
          <p:nvPr/>
        </p:nvSpPr>
        <p:spPr bwMode="auto">
          <a:xfrm>
            <a:off x="4329113" y="3246438"/>
            <a:ext cx="34925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Clinton</a:t>
            </a:r>
            <a:endParaRPr lang="en-US" altLang="en-US" sz="1800" b="1" dirty="0"/>
          </a:p>
        </p:txBody>
      </p:sp>
      <p:sp>
        <p:nvSpPr>
          <p:cNvPr id="2170" name="Rectangle 591"/>
          <p:cNvSpPr>
            <a:spLocks noChangeArrowheads="1"/>
          </p:cNvSpPr>
          <p:nvPr/>
        </p:nvSpPr>
        <p:spPr bwMode="auto">
          <a:xfrm>
            <a:off x="5126038" y="3094038"/>
            <a:ext cx="481012"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Lycoming</a:t>
            </a:r>
            <a:endParaRPr lang="en-US" altLang="en-US" sz="1800" b="1" dirty="0"/>
          </a:p>
        </p:txBody>
      </p:sp>
      <p:sp>
        <p:nvSpPr>
          <p:cNvPr id="2171" name="Rectangle 592"/>
          <p:cNvSpPr>
            <a:spLocks noChangeArrowheads="1"/>
          </p:cNvSpPr>
          <p:nvPr/>
        </p:nvSpPr>
        <p:spPr bwMode="auto">
          <a:xfrm>
            <a:off x="5943601" y="3038476"/>
            <a:ext cx="392112"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Sullivan</a:t>
            </a:r>
            <a:endParaRPr lang="en-US" altLang="en-US" sz="1800" b="1" dirty="0"/>
          </a:p>
        </p:txBody>
      </p:sp>
      <p:sp>
        <p:nvSpPr>
          <p:cNvPr id="2172" name="Rectangle 593"/>
          <p:cNvSpPr>
            <a:spLocks noChangeArrowheads="1"/>
          </p:cNvSpPr>
          <p:nvPr/>
        </p:nvSpPr>
        <p:spPr bwMode="auto">
          <a:xfrm>
            <a:off x="4257675" y="3770313"/>
            <a:ext cx="322263"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Centre</a:t>
            </a:r>
            <a:endParaRPr lang="en-US" altLang="en-US" sz="1800" b="1" dirty="0"/>
          </a:p>
        </p:txBody>
      </p:sp>
      <p:sp>
        <p:nvSpPr>
          <p:cNvPr id="2173" name="Rectangle 594"/>
          <p:cNvSpPr>
            <a:spLocks noChangeArrowheads="1"/>
          </p:cNvSpPr>
          <p:nvPr/>
        </p:nvSpPr>
        <p:spPr bwMode="auto">
          <a:xfrm>
            <a:off x="5187156" y="4065588"/>
            <a:ext cx="34607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Snyder</a:t>
            </a:r>
            <a:endParaRPr lang="en-US" altLang="en-US" sz="1800" b="1" dirty="0"/>
          </a:p>
        </p:txBody>
      </p:sp>
      <p:sp>
        <p:nvSpPr>
          <p:cNvPr id="2174" name="Rectangle 595"/>
          <p:cNvSpPr>
            <a:spLocks noChangeArrowheads="1"/>
          </p:cNvSpPr>
          <p:nvPr/>
        </p:nvSpPr>
        <p:spPr bwMode="auto">
          <a:xfrm>
            <a:off x="5340349" y="3681412"/>
            <a:ext cx="28733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Union</a:t>
            </a:r>
            <a:endParaRPr lang="en-US" altLang="en-US" sz="1800" b="1" dirty="0"/>
          </a:p>
        </p:txBody>
      </p:sp>
      <p:sp>
        <p:nvSpPr>
          <p:cNvPr id="2175" name="Rectangle 596"/>
          <p:cNvSpPr>
            <a:spLocks noChangeArrowheads="1"/>
          </p:cNvSpPr>
          <p:nvPr/>
        </p:nvSpPr>
        <p:spPr bwMode="auto">
          <a:xfrm>
            <a:off x="5815807" y="3721101"/>
            <a:ext cx="404812"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Montour</a:t>
            </a:r>
            <a:endParaRPr lang="en-US" altLang="en-US" sz="1800" b="1" dirty="0"/>
          </a:p>
        </p:txBody>
      </p:sp>
      <p:sp>
        <p:nvSpPr>
          <p:cNvPr id="2176" name="Rectangle 597"/>
          <p:cNvSpPr>
            <a:spLocks noChangeArrowheads="1"/>
          </p:cNvSpPr>
          <p:nvPr/>
        </p:nvSpPr>
        <p:spPr bwMode="auto">
          <a:xfrm>
            <a:off x="5760245" y="3946527"/>
            <a:ext cx="79057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Northumberland</a:t>
            </a:r>
            <a:endParaRPr lang="en-US" altLang="en-US" sz="1800" b="1" dirty="0"/>
          </a:p>
        </p:txBody>
      </p:sp>
      <p:sp>
        <p:nvSpPr>
          <p:cNvPr id="2177" name="Rectangle 598"/>
          <p:cNvSpPr>
            <a:spLocks noChangeArrowheads="1"/>
          </p:cNvSpPr>
          <p:nvPr/>
        </p:nvSpPr>
        <p:spPr bwMode="auto">
          <a:xfrm>
            <a:off x="5976937" y="3533775"/>
            <a:ext cx="4635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Columbia</a:t>
            </a:r>
            <a:endParaRPr lang="en-US" altLang="en-US" sz="1800" b="1" dirty="0"/>
          </a:p>
        </p:txBody>
      </p:sp>
      <p:sp>
        <p:nvSpPr>
          <p:cNvPr id="2178" name="Rectangle 626"/>
          <p:cNvSpPr>
            <a:spLocks noChangeArrowheads="1"/>
          </p:cNvSpPr>
          <p:nvPr/>
        </p:nvSpPr>
        <p:spPr bwMode="auto">
          <a:xfrm>
            <a:off x="3683000" y="3065463"/>
            <a:ext cx="44132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Cameron</a:t>
            </a:r>
            <a:endParaRPr lang="en-US" altLang="en-US" sz="1800" b="1" dirty="0"/>
          </a:p>
        </p:txBody>
      </p:sp>
      <p:sp>
        <p:nvSpPr>
          <p:cNvPr id="2179" name="Rectangle 627"/>
          <p:cNvSpPr>
            <a:spLocks noChangeArrowheads="1"/>
          </p:cNvSpPr>
          <p:nvPr/>
        </p:nvSpPr>
        <p:spPr bwMode="auto">
          <a:xfrm>
            <a:off x="4799013" y="4894263"/>
            <a:ext cx="5937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Cumberland</a:t>
            </a:r>
            <a:endParaRPr lang="en-US" altLang="en-US" sz="1800" b="1" dirty="0"/>
          </a:p>
        </p:txBody>
      </p:sp>
      <p:sp>
        <p:nvSpPr>
          <p:cNvPr id="2180" name="Rectangle 636"/>
          <p:cNvSpPr>
            <a:spLocks noChangeArrowheads="1"/>
          </p:cNvSpPr>
          <p:nvPr/>
        </p:nvSpPr>
        <p:spPr bwMode="auto">
          <a:xfrm>
            <a:off x="6705600" y="3505200"/>
            <a:ext cx="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800" b="1" dirty="0"/>
          </a:p>
        </p:txBody>
      </p:sp>
      <p:sp>
        <p:nvSpPr>
          <p:cNvPr id="2181" name="Freeform 649"/>
          <p:cNvSpPr>
            <a:spLocks/>
          </p:cNvSpPr>
          <p:nvPr/>
        </p:nvSpPr>
        <p:spPr bwMode="auto">
          <a:xfrm>
            <a:off x="817563" y="3980557"/>
            <a:ext cx="501650" cy="552450"/>
          </a:xfrm>
          <a:custGeom>
            <a:avLst/>
            <a:gdLst>
              <a:gd name="T0" fmla="*/ 0 w 316"/>
              <a:gd name="T1" fmla="*/ 0 h 348"/>
              <a:gd name="T2" fmla="*/ 2147483647 w 316"/>
              <a:gd name="T3" fmla="*/ 0 h 348"/>
              <a:gd name="T4" fmla="*/ 2147483647 w 316"/>
              <a:gd name="T5" fmla="*/ 2147483647 h 348"/>
              <a:gd name="T6" fmla="*/ 2147483647 w 316"/>
              <a:gd name="T7" fmla="*/ 2147483647 h 348"/>
              <a:gd name="T8" fmla="*/ 2147483647 w 316"/>
              <a:gd name="T9" fmla="*/ 2147483647 h 348"/>
              <a:gd name="T10" fmla="*/ 2147483647 w 316"/>
              <a:gd name="T11" fmla="*/ 2147483647 h 348"/>
              <a:gd name="T12" fmla="*/ 0 w 316"/>
              <a:gd name="T13" fmla="*/ 2147483647 h 348"/>
              <a:gd name="T14" fmla="*/ 0 w 316"/>
              <a:gd name="T15" fmla="*/ 0 h 3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6" h="348">
                <a:moveTo>
                  <a:pt x="0" y="0"/>
                </a:moveTo>
                <a:lnTo>
                  <a:pt x="303" y="0"/>
                </a:lnTo>
                <a:lnTo>
                  <a:pt x="316" y="168"/>
                </a:lnTo>
                <a:lnTo>
                  <a:pt x="316" y="222"/>
                </a:lnTo>
                <a:lnTo>
                  <a:pt x="277" y="234"/>
                </a:lnTo>
                <a:lnTo>
                  <a:pt x="123" y="348"/>
                </a:lnTo>
                <a:lnTo>
                  <a:pt x="0" y="348"/>
                </a:lnTo>
                <a:lnTo>
                  <a:pt x="0" y="0"/>
                </a:lnTo>
              </a:path>
            </a:pathLst>
          </a:custGeom>
          <a:solidFill>
            <a:schemeClr val="accent1">
              <a:lumMod val="90000"/>
            </a:schemeClr>
          </a:solidFill>
          <a:ln w="0">
            <a:solidFill>
              <a:srgbClr val="000000"/>
            </a:solidFill>
            <a:prstDash val="solid"/>
            <a:round/>
            <a:headEnd/>
            <a:tailEnd/>
          </a:ln>
          <a:extLst/>
        </p:spPr>
        <p:txBody>
          <a:bodyPr/>
          <a:lstStyle/>
          <a:p>
            <a:endParaRPr lang="en-US" dirty="0"/>
          </a:p>
        </p:txBody>
      </p:sp>
      <p:sp>
        <p:nvSpPr>
          <p:cNvPr id="2182" name="Rectangle 650"/>
          <p:cNvSpPr>
            <a:spLocks noChangeArrowheads="1"/>
          </p:cNvSpPr>
          <p:nvPr/>
        </p:nvSpPr>
        <p:spPr bwMode="auto">
          <a:xfrm>
            <a:off x="872413" y="4103051"/>
            <a:ext cx="341313"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Beaver</a:t>
            </a:r>
            <a:endParaRPr lang="en-US" altLang="en-US" sz="1800" b="1" dirty="0"/>
          </a:p>
        </p:txBody>
      </p:sp>
      <p:sp>
        <p:nvSpPr>
          <p:cNvPr id="2183" name="Rectangle 657"/>
          <p:cNvSpPr>
            <a:spLocks noChangeArrowheads="1"/>
          </p:cNvSpPr>
          <p:nvPr/>
        </p:nvSpPr>
        <p:spPr bwMode="auto">
          <a:xfrm>
            <a:off x="7715250" y="4560888"/>
            <a:ext cx="3063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Bucks</a:t>
            </a:r>
            <a:endParaRPr lang="en-US" altLang="en-US" sz="1800" b="1" dirty="0"/>
          </a:p>
        </p:txBody>
      </p:sp>
      <p:sp>
        <p:nvSpPr>
          <p:cNvPr id="2184" name="Rectangle 658"/>
          <p:cNvSpPr>
            <a:spLocks noChangeArrowheads="1"/>
          </p:cNvSpPr>
          <p:nvPr/>
        </p:nvSpPr>
        <p:spPr bwMode="auto">
          <a:xfrm>
            <a:off x="7985125" y="5249863"/>
            <a:ext cx="601663"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Philadelphia</a:t>
            </a:r>
            <a:endParaRPr lang="en-US" altLang="en-US" sz="1800" b="1" dirty="0"/>
          </a:p>
        </p:txBody>
      </p:sp>
      <p:sp>
        <p:nvSpPr>
          <p:cNvPr id="2185" name="Rectangle 659"/>
          <p:cNvSpPr>
            <a:spLocks noChangeArrowheads="1"/>
          </p:cNvSpPr>
          <p:nvPr/>
        </p:nvSpPr>
        <p:spPr bwMode="auto">
          <a:xfrm>
            <a:off x="7977188" y="3246438"/>
            <a:ext cx="21113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Pike</a:t>
            </a:r>
            <a:endParaRPr lang="en-US" altLang="en-US" sz="1800" b="1" dirty="0"/>
          </a:p>
        </p:txBody>
      </p:sp>
      <p:sp>
        <p:nvSpPr>
          <p:cNvPr id="2186" name="Rectangle 671"/>
          <p:cNvSpPr>
            <a:spLocks noChangeArrowheads="1"/>
          </p:cNvSpPr>
          <p:nvPr/>
        </p:nvSpPr>
        <p:spPr bwMode="auto">
          <a:xfrm>
            <a:off x="7575550" y="5486400"/>
            <a:ext cx="44926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dirty="0">
                <a:solidFill>
                  <a:srgbClr val="000000"/>
                </a:solidFill>
              </a:rPr>
              <a:t>Delaware</a:t>
            </a:r>
            <a:endParaRPr lang="en-US" altLang="en-US" sz="1800" b="1" dirty="0"/>
          </a:p>
        </p:txBody>
      </p:sp>
      <p:sp>
        <p:nvSpPr>
          <p:cNvPr id="2187" name="Rectangle 672"/>
          <p:cNvSpPr>
            <a:spLocks noChangeArrowheads="1"/>
          </p:cNvSpPr>
          <p:nvPr/>
        </p:nvSpPr>
        <p:spPr bwMode="auto">
          <a:xfrm>
            <a:off x="8161338" y="6553200"/>
            <a:ext cx="76419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800" b="1">
                <a:solidFill>
                  <a:srgbClr val="000000"/>
                </a:solidFill>
              </a:rPr>
              <a:t>Rev</a:t>
            </a:r>
            <a:r>
              <a:rPr lang="en-US" altLang="en-US" sz="800">
                <a:solidFill>
                  <a:srgbClr val="000000"/>
                </a:solidFill>
              </a:rPr>
              <a:t>  </a:t>
            </a:r>
            <a:r>
              <a:rPr lang="en-US" altLang="en-US" sz="800" b="1">
                <a:solidFill>
                  <a:srgbClr val="000000"/>
                </a:solidFill>
              </a:rPr>
              <a:t>07/25/2016</a:t>
            </a:r>
            <a:endParaRPr lang="en-US" altLang="en-US" sz="1800" b="1" dirty="0"/>
          </a:p>
        </p:txBody>
      </p:sp>
      <p:sp>
        <p:nvSpPr>
          <p:cNvPr id="2188" name="TextBox 4"/>
          <p:cNvSpPr txBox="1">
            <a:spLocks noChangeArrowheads="1"/>
          </p:cNvSpPr>
          <p:nvPr/>
        </p:nvSpPr>
        <p:spPr bwMode="auto">
          <a:xfrm>
            <a:off x="7938" y="201812"/>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400" b="1" dirty="0">
                <a:solidFill>
                  <a:srgbClr val="FF0000"/>
                </a:solidFill>
                <a:latin typeface="Franklin Gothic Medium" pitchFamily="34" charset="0"/>
              </a:rPr>
              <a:t>Naloxone Reversals By Police Officers In Opioid Overdose Events </a:t>
            </a:r>
          </a:p>
          <a:p>
            <a:pPr algn="ctr" eaLnBrk="1" hangingPunct="1">
              <a:spcBef>
                <a:spcPct val="0"/>
              </a:spcBef>
              <a:buFontTx/>
              <a:buNone/>
            </a:pPr>
            <a:r>
              <a:rPr lang="en-US" altLang="en-US" sz="1600" b="1" dirty="0"/>
              <a:t>Number of successful overdose reversals per county</a:t>
            </a:r>
          </a:p>
          <a:p>
            <a:pPr algn="ctr" eaLnBrk="1" hangingPunct="1">
              <a:spcBef>
                <a:spcPct val="0"/>
              </a:spcBef>
              <a:buFontTx/>
              <a:buNone/>
            </a:pPr>
            <a:r>
              <a:rPr lang="en-US" altLang="en-US" sz="1100" dirty="0"/>
              <a:t>Single asterisks </a:t>
            </a:r>
            <a:r>
              <a:rPr lang="en-US" altLang="en-US" sz="1600" dirty="0">
                <a:solidFill>
                  <a:srgbClr val="FF0000"/>
                </a:solidFill>
              </a:rPr>
              <a:t>*</a:t>
            </a:r>
            <a:r>
              <a:rPr lang="en-US" altLang="en-US" sz="1100" dirty="0"/>
              <a:t> signify counties with zero PDs carrying naloxone however preparing to launch naloxone programs within the next few months.  </a:t>
            </a:r>
          </a:p>
        </p:txBody>
      </p:sp>
      <p:cxnSp>
        <p:nvCxnSpPr>
          <p:cNvPr id="12" name="Straight Arrow Connector 11"/>
          <p:cNvCxnSpPr>
            <a:stCxn id="2184" idx="1"/>
          </p:cNvCxnSpPr>
          <p:nvPr/>
        </p:nvCxnSpPr>
        <p:spPr>
          <a:xfrm>
            <a:off x="7985125" y="5310188"/>
            <a:ext cx="203200" cy="152400"/>
          </a:xfrm>
          <a:prstGeom prst="straightConnector1">
            <a:avLst/>
          </a:prstGeom>
          <a:ln w="63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191" name="TextBox 12"/>
          <p:cNvSpPr txBox="1">
            <a:spLocks noChangeArrowheads="1"/>
          </p:cNvSpPr>
          <p:nvPr/>
        </p:nvSpPr>
        <p:spPr bwMode="auto">
          <a:xfrm>
            <a:off x="8032744" y="5398572"/>
            <a:ext cx="6172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b="1" dirty="0">
                <a:solidFill>
                  <a:srgbClr val="FF0000"/>
                </a:solidFill>
              </a:rPr>
              <a:t>132</a:t>
            </a:r>
          </a:p>
        </p:txBody>
      </p:sp>
      <p:sp>
        <p:nvSpPr>
          <p:cNvPr id="2192" name="TextBox 17"/>
          <p:cNvSpPr txBox="1">
            <a:spLocks noChangeArrowheads="1"/>
          </p:cNvSpPr>
          <p:nvPr/>
        </p:nvSpPr>
        <p:spPr bwMode="auto">
          <a:xfrm>
            <a:off x="7412831" y="5239951"/>
            <a:ext cx="6373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b="1" dirty="0">
                <a:solidFill>
                  <a:srgbClr val="FF0000"/>
                </a:solidFill>
              </a:rPr>
              <a:t>260</a:t>
            </a:r>
          </a:p>
        </p:txBody>
      </p:sp>
      <p:sp>
        <p:nvSpPr>
          <p:cNvPr id="2193" name="TextBox 18"/>
          <p:cNvSpPr txBox="1">
            <a:spLocks noChangeArrowheads="1"/>
          </p:cNvSpPr>
          <p:nvPr/>
        </p:nvSpPr>
        <p:spPr bwMode="auto">
          <a:xfrm>
            <a:off x="7846059" y="4651573"/>
            <a:ext cx="5484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b="1" dirty="0">
                <a:solidFill>
                  <a:srgbClr val="FF0000"/>
                </a:solidFill>
              </a:rPr>
              <a:t>84</a:t>
            </a:r>
          </a:p>
        </p:txBody>
      </p:sp>
      <p:sp>
        <p:nvSpPr>
          <p:cNvPr id="2194" name="TextBox 19"/>
          <p:cNvSpPr txBox="1">
            <a:spLocks noChangeArrowheads="1"/>
          </p:cNvSpPr>
          <p:nvPr/>
        </p:nvSpPr>
        <p:spPr bwMode="auto">
          <a:xfrm>
            <a:off x="7491324" y="4872137"/>
            <a:ext cx="5024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b="1" dirty="0">
                <a:solidFill>
                  <a:srgbClr val="FF0000"/>
                </a:solidFill>
              </a:rPr>
              <a:t>70</a:t>
            </a:r>
          </a:p>
        </p:txBody>
      </p:sp>
      <p:sp>
        <p:nvSpPr>
          <p:cNvPr id="2195" name="TextBox 21"/>
          <p:cNvSpPr txBox="1">
            <a:spLocks noChangeArrowheads="1"/>
          </p:cNvSpPr>
          <p:nvPr/>
        </p:nvSpPr>
        <p:spPr bwMode="auto">
          <a:xfrm>
            <a:off x="5540772" y="5293062"/>
            <a:ext cx="6131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b="1" dirty="0">
                <a:solidFill>
                  <a:srgbClr val="FF0000"/>
                </a:solidFill>
              </a:rPr>
              <a:t>197</a:t>
            </a:r>
          </a:p>
        </p:txBody>
      </p:sp>
      <p:sp>
        <p:nvSpPr>
          <p:cNvPr id="2196" name="TextBox 22"/>
          <p:cNvSpPr txBox="1">
            <a:spLocks noChangeArrowheads="1"/>
          </p:cNvSpPr>
          <p:nvPr/>
        </p:nvSpPr>
        <p:spPr bwMode="auto">
          <a:xfrm>
            <a:off x="6705600" y="3424238"/>
            <a:ext cx="4556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b="1" dirty="0">
                <a:solidFill>
                  <a:srgbClr val="FF0000"/>
                </a:solidFill>
              </a:rPr>
              <a:t>11</a:t>
            </a:r>
          </a:p>
        </p:txBody>
      </p:sp>
      <p:sp>
        <p:nvSpPr>
          <p:cNvPr id="2197" name="TextBox 23"/>
          <p:cNvSpPr txBox="1">
            <a:spLocks noChangeArrowheads="1"/>
          </p:cNvSpPr>
          <p:nvPr/>
        </p:nvSpPr>
        <p:spPr bwMode="auto">
          <a:xfrm>
            <a:off x="7140891" y="3092296"/>
            <a:ext cx="4421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b="1" dirty="0">
                <a:solidFill>
                  <a:srgbClr val="FF0000"/>
                </a:solidFill>
              </a:rPr>
              <a:t>26</a:t>
            </a:r>
          </a:p>
        </p:txBody>
      </p:sp>
      <p:sp>
        <p:nvSpPr>
          <p:cNvPr id="2198" name="TextBox 1"/>
          <p:cNvSpPr txBox="1">
            <a:spLocks noChangeArrowheads="1"/>
          </p:cNvSpPr>
          <p:nvPr/>
        </p:nvSpPr>
        <p:spPr bwMode="auto">
          <a:xfrm>
            <a:off x="2024911" y="4705967"/>
            <a:ext cx="3167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b="1" dirty="0">
                <a:solidFill>
                  <a:srgbClr val="FF0000"/>
                </a:solidFill>
              </a:rPr>
              <a:t>3</a:t>
            </a:r>
          </a:p>
        </p:txBody>
      </p:sp>
      <p:pic>
        <p:nvPicPr>
          <p:cNvPr id="2200"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9306" y="5947111"/>
            <a:ext cx="22606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613650" y="2707972"/>
            <a:ext cx="473075" cy="307777"/>
          </a:xfrm>
          <a:prstGeom prst="rect">
            <a:avLst/>
          </a:prstGeom>
          <a:noFill/>
        </p:spPr>
        <p:txBody>
          <a:bodyPr wrap="square" rtlCol="0">
            <a:spAutoFit/>
          </a:bodyPr>
          <a:lstStyle/>
          <a:p>
            <a:r>
              <a:rPr lang="en-US" sz="1400" b="1" dirty="0">
                <a:solidFill>
                  <a:srgbClr val="FF0000"/>
                </a:solidFill>
              </a:rPr>
              <a:t>1</a:t>
            </a:r>
          </a:p>
        </p:txBody>
      </p:sp>
      <p:sp>
        <p:nvSpPr>
          <p:cNvPr id="4" name="TextBox 3"/>
          <p:cNvSpPr txBox="1"/>
          <p:nvPr/>
        </p:nvSpPr>
        <p:spPr>
          <a:xfrm>
            <a:off x="6941344" y="5215136"/>
            <a:ext cx="477837" cy="307777"/>
          </a:xfrm>
          <a:prstGeom prst="rect">
            <a:avLst/>
          </a:prstGeom>
          <a:noFill/>
        </p:spPr>
        <p:txBody>
          <a:bodyPr wrap="square" rtlCol="0">
            <a:spAutoFit/>
          </a:bodyPr>
          <a:lstStyle/>
          <a:p>
            <a:r>
              <a:rPr lang="en-US" sz="1400" b="1" dirty="0">
                <a:solidFill>
                  <a:srgbClr val="FF0000"/>
                </a:solidFill>
              </a:rPr>
              <a:t>62</a:t>
            </a:r>
          </a:p>
        </p:txBody>
      </p:sp>
      <p:sp>
        <p:nvSpPr>
          <p:cNvPr id="5" name="TextBox 4"/>
          <p:cNvSpPr txBox="1"/>
          <p:nvPr/>
        </p:nvSpPr>
        <p:spPr>
          <a:xfrm>
            <a:off x="6028531" y="4645223"/>
            <a:ext cx="319088" cy="307777"/>
          </a:xfrm>
          <a:prstGeom prst="rect">
            <a:avLst/>
          </a:prstGeom>
          <a:noFill/>
        </p:spPr>
        <p:txBody>
          <a:bodyPr wrap="square" rtlCol="0">
            <a:spAutoFit/>
          </a:bodyPr>
          <a:lstStyle/>
          <a:p>
            <a:r>
              <a:rPr lang="en-US" sz="1400" b="1" dirty="0">
                <a:solidFill>
                  <a:srgbClr val="FF0000"/>
                </a:solidFill>
              </a:rPr>
              <a:t>3</a:t>
            </a:r>
          </a:p>
        </p:txBody>
      </p:sp>
      <p:sp>
        <p:nvSpPr>
          <p:cNvPr id="6" name="TextBox 5"/>
          <p:cNvSpPr txBox="1"/>
          <p:nvPr/>
        </p:nvSpPr>
        <p:spPr>
          <a:xfrm>
            <a:off x="6280944" y="5184965"/>
            <a:ext cx="452437" cy="307777"/>
          </a:xfrm>
          <a:prstGeom prst="rect">
            <a:avLst/>
          </a:prstGeom>
          <a:noFill/>
        </p:spPr>
        <p:txBody>
          <a:bodyPr wrap="square" rtlCol="0">
            <a:spAutoFit/>
          </a:bodyPr>
          <a:lstStyle/>
          <a:p>
            <a:r>
              <a:rPr lang="en-US" sz="1400" b="1">
                <a:solidFill>
                  <a:srgbClr val="FF0000"/>
                </a:solidFill>
              </a:rPr>
              <a:t>62</a:t>
            </a:r>
            <a:endParaRPr lang="en-US" sz="1400" b="1" dirty="0">
              <a:solidFill>
                <a:srgbClr val="FF0000"/>
              </a:solidFill>
            </a:endParaRPr>
          </a:p>
        </p:txBody>
      </p:sp>
      <p:sp>
        <p:nvSpPr>
          <p:cNvPr id="8" name="TextBox 7"/>
          <p:cNvSpPr txBox="1"/>
          <p:nvPr/>
        </p:nvSpPr>
        <p:spPr>
          <a:xfrm>
            <a:off x="1304330" y="4512332"/>
            <a:ext cx="525063" cy="307777"/>
          </a:xfrm>
          <a:prstGeom prst="rect">
            <a:avLst/>
          </a:prstGeom>
          <a:noFill/>
        </p:spPr>
        <p:txBody>
          <a:bodyPr wrap="square" rtlCol="0">
            <a:spAutoFit/>
          </a:bodyPr>
          <a:lstStyle/>
          <a:p>
            <a:r>
              <a:rPr lang="en-US" sz="1400" b="1" dirty="0">
                <a:solidFill>
                  <a:srgbClr val="FF0000"/>
                </a:solidFill>
              </a:rPr>
              <a:t>24</a:t>
            </a:r>
          </a:p>
        </p:txBody>
      </p:sp>
      <p:sp>
        <p:nvSpPr>
          <p:cNvPr id="9" name="TextBox 8"/>
          <p:cNvSpPr txBox="1"/>
          <p:nvPr/>
        </p:nvSpPr>
        <p:spPr>
          <a:xfrm>
            <a:off x="6973888" y="3858989"/>
            <a:ext cx="469900" cy="307777"/>
          </a:xfrm>
          <a:prstGeom prst="rect">
            <a:avLst/>
          </a:prstGeom>
          <a:noFill/>
        </p:spPr>
        <p:txBody>
          <a:bodyPr wrap="square" rtlCol="0">
            <a:spAutoFit/>
          </a:bodyPr>
          <a:lstStyle/>
          <a:p>
            <a:r>
              <a:rPr lang="en-US" sz="1400" b="1" dirty="0">
                <a:solidFill>
                  <a:srgbClr val="FF0000"/>
                </a:solidFill>
              </a:rPr>
              <a:t>22</a:t>
            </a:r>
          </a:p>
        </p:txBody>
      </p:sp>
      <p:sp>
        <p:nvSpPr>
          <p:cNvPr id="7" name="TextBox 6"/>
          <p:cNvSpPr txBox="1"/>
          <p:nvPr/>
        </p:nvSpPr>
        <p:spPr>
          <a:xfrm>
            <a:off x="944562" y="4919067"/>
            <a:ext cx="457201" cy="307777"/>
          </a:xfrm>
          <a:prstGeom prst="rect">
            <a:avLst/>
          </a:prstGeom>
          <a:noFill/>
        </p:spPr>
        <p:txBody>
          <a:bodyPr wrap="square" rtlCol="0">
            <a:spAutoFit/>
          </a:bodyPr>
          <a:lstStyle/>
          <a:p>
            <a:r>
              <a:rPr lang="en-US" sz="1400" b="1" dirty="0">
                <a:solidFill>
                  <a:srgbClr val="FF0000"/>
                </a:solidFill>
              </a:rPr>
              <a:t>41</a:t>
            </a:r>
          </a:p>
        </p:txBody>
      </p:sp>
      <p:sp>
        <p:nvSpPr>
          <p:cNvPr id="10" name="TextBox 9"/>
          <p:cNvSpPr txBox="1"/>
          <p:nvPr/>
        </p:nvSpPr>
        <p:spPr>
          <a:xfrm>
            <a:off x="5581651" y="4541838"/>
            <a:ext cx="450057" cy="307777"/>
          </a:xfrm>
          <a:prstGeom prst="rect">
            <a:avLst/>
          </a:prstGeom>
          <a:noFill/>
        </p:spPr>
        <p:txBody>
          <a:bodyPr wrap="square" rtlCol="0">
            <a:spAutoFit/>
          </a:bodyPr>
          <a:lstStyle/>
          <a:p>
            <a:r>
              <a:rPr lang="en-US" sz="1400" b="1" dirty="0">
                <a:solidFill>
                  <a:srgbClr val="FF0000"/>
                </a:solidFill>
              </a:rPr>
              <a:t>14</a:t>
            </a:r>
          </a:p>
        </p:txBody>
      </p:sp>
      <p:sp>
        <p:nvSpPr>
          <p:cNvPr id="11" name="TextBox 10"/>
          <p:cNvSpPr txBox="1"/>
          <p:nvPr/>
        </p:nvSpPr>
        <p:spPr>
          <a:xfrm>
            <a:off x="4896600" y="4940305"/>
            <a:ext cx="503184" cy="307777"/>
          </a:xfrm>
          <a:prstGeom prst="rect">
            <a:avLst/>
          </a:prstGeom>
          <a:noFill/>
        </p:spPr>
        <p:txBody>
          <a:bodyPr wrap="square" rtlCol="0">
            <a:spAutoFit/>
          </a:bodyPr>
          <a:lstStyle/>
          <a:p>
            <a:r>
              <a:rPr lang="en-US" sz="1400" b="1" dirty="0">
                <a:solidFill>
                  <a:srgbClr val="FF0000"/>
                </a:solidFill>
              </a:rPr>
              <a:t>10</a:t>
            </a:r>
          </a:p>
        </p:txBody>
      </p:sp>
      <p:sp>
        <p:nvSpPr>
          <p:cNvPr id="13" name="TextBox 12"/>
          <p:cNvSpPr txBox="1"/>
          <p:nvPr/>
        </p:nvSpPr>
        <p:spPr>
          <a:xfrm>
            <a:off x="1274764" y="2263179"/>
            <a:ext cx="415924" cy="307777"/>
          </a:xfrm>
          <a:prstGeom prst="rect">
            <a:avLst/>
          </a:prstGeom>
          <a:noFill/>
        </p:spPr>
        <p:txBody>
          <a:bodyPr wrap="square" rtlCol="0">
            <a:spAutoFit/>
          </a:bodyPr>
          <a:lstStyle/>
          <a:p>
            <a:r>
              <a:rPr lang="en-US" sz="1400" b="1" dirty="0">
                <a:solidFill>
                  <a:srgbClr val="FF0000"/>
                </a:solidFill>
              </a:rPr>
              <a:t>11</a:t>
            </a:r>
          </a:p>
        </p:txBody>
      </p:sp>
      <p:sp>
        <p:nvSpPr>
          <p:cNvPr id="14" name="TextBox 13"/>
          <p:cNvSpPr txBox="1"/>
          <p:nvPr/>
        </p:nvSpPr>
        <p:spPr>
          <a:xfrm>
            <a:off x="2121694" y="3442772"/>
            <a:ext cx="184150" cy="307777"/>
          </a:xfrm>
          <a:prstGeom prst="rect">
            <a:avLst/>
          </a:prstGeom>
          <a:noFill/>
        </p:spPr>
        <p:txBody>
          <a:bodyPr wrap="square" rtlCol="0">
            <a:spAutoFit/>
          </a:bodyPr>
          <a:lstStyle/>
          <a:p>
            <a:r>
              <a:rPr lang="en-US" sz="1400" b="1" dirty="0">
                <a:solidFill>
                  <a:srgbClr val="FF0000"/>
                </a:solidFill>
              </a:rPr>
              <a:t>0</a:t>
            </a:r>
          </a:p>
        </p:txBody>
      </p:sp>
      <p:sp>
        <p:nvSpPr>
          <p:cNvPr id="15" name="TextBox 14"/>
          <p:cNvSpPr txBox="1"/>
          <p:nvPr/>
        </p:nvSpPr>
        <p:spPr>
          <a:xfrm>
            <a:off x="7299553" y="4295079"/>
            <a:ext cx="277813" cy="307777"/>
          </a:xfrm>
          <a:prstGeom prst="rect">
            <a:avLst/>
          </a:prstGeom>
          <a:noFill/>
        </p:spPr>
        <p:txBody>
          <a:bodyPr wrap="square" rtlCol="0">
            <a:spAutoFit/>
          </a:bodyPr>
          <a:lstStyle/>
          <a:p>
            <a:r>
              <a:rPr lang="en-US" sz="1400" b="1" dirty="0">
                <a:solidFill>
                  <a:srgbClr val="FF0000"/>
                </a:solidFill>
              </a:rPr>
              <a:t>4</a:t>
            </a:r>
          </a:p>
        </p:txBody>
      </p:sp>
      <p:sp>
        <p:nvSpPr>
          <p:cNvPr id="16" name="TextBox 15"/>
          <p:cNvSpPr txBox="1"/>
          <p:nvPr/>
        </p:nvSpPr>
        <p:spPr>
          <a:xfrm>
            <a:off x="944562" y="3275966"/>
            <a:ext cx="538957" cy="307777"/>
          </a:xfrm>
          <a:prstGeom prst="rect">
            <a:avLst/>
          </a:prstGeom>
          <a:noFill/>
        </p:spPr>
        <p:txBody>
          <a:bodyPr wrap="square" rtlCol="0">
            <a:spAutoFit/>
          </a:bodyPr>
          <a:lstStyle/>
          <a:p>
            <a:r>
              <a:rPr lang="en-US" sz="1400" b="1" dirty="0">
                <a:solidFill>
                  <a:srgbClr val="FF0000"/>
                </a:solidFill>
              </a:rPr>
              <a:t>0</a:t>
            </a:r>
          </a:p>
        </p:txBody>
      </p:sp>
      <p:sp>
        <p:nvSpPr>
          <p:cNvPr id="17" name="TextBox 16"/>
          <p:cNvSpPr txBox="1"/>
          <p:nvPr/>
        </p:nvSpPr>
        <p:spPr>
          <a:xfrm>
            <a:off x="3498056" y="4503739"/>
            <a:ext cx="424656" cy="307777"/>
          </a:xfrm>
          <a:prstGeom prst="rect">
            <a:avLst/>
          </a:prstGeom>
          <a:noFill/>
        </p:spPr>
        <p:txBody>
          <a:bodyPr wrap="square" rtlCol="0">
            <a:spAutoFit/>
          </a:bodyPr>
          <a:lstStyle/>
          <a:p>
            <a:r>
              <a:rPr lang="en-US" sz="1400" b="1" dirty="0">
                <a:solidFill>
                  <a:srgbClr val="FF0000"/>
                </a:solidFill>
              </a:rPr>
              <a:t>0</a:t>
            </a:r>
          </a:p>
        </p:txBody>
      </p:sp>
      <p:sp>
        <p:nvSpPr>
          <p:cNvPr id="18" name="TextBox 17"/>
          <p:cNvSpPr txBox="1"/>
          <p:nvPr/>
        </p:nvSpPr>
        <p:spPr>
          <a:xfrm>
            <a:off x="5039123" y="5386388"/>
            <a:ext cx="363536" cy="307777"/>
          </a:xfrm>
          <a:prstGeom prst="rect">
            <a:avLst/>
          </a:prstGeom>
          <a:noFill/>
        </p:spPr>
        <p:txBody>
          <a:bodyPr wrap="square" rtlCol="0">
            <a:spAutoFit/>
          </a:bodyPr>
          <a:lstStyle/>
          <a:p>
            <a:r>
              <a:rPr lang="en-US" sz="1400" b="1" dirty="0">
                <a:solidFill>
                  <a:srgbClr val="FF0000"/>
                </a:solidFill>
              </a:rPr>
              <a:t>1</a:t>
            </a:r>
          </a:p>
        </p:txBody>
      </p:sp>
      <p:sp>
        <p:nvSpPr>
          <p:cNvPr id="19" name="TextBox 18"/>
          <p:cNvSpPr txBox="1"/>
          <p:nvPr/>
        </p:nvSpPr>
        <p:spPr>
          <a:xfrm>
            <a:off x="5196680" y="3175328"/>
            <a:ext cx="287338" cy="523220"/>
          </a:xfrm>
          <a:prstGeom prst="rect">
            <a:avLst/>
          </a:prstGeom>
          <a:noFill/>
        </p:spPr>
        <p:txBody>
          <a:bodyPr wrap="square" rtlCol="0">
            <a:spAutoFit/>
          </a:bodyPr>
          <a:lstStyle/>
          <a:p>
            <a:r>
              <a:rPr lang="en-US" sz="2800" b="1" dirty="0">
                <a:solidFill>
                  <a:srgbClr val="FF0000"/>
                </a:solidFill>
              </a:rPr>
              <a:t>*</a:t>
            </a:r>
          </a:p>
        </p:txBody>
      </p:sp>
      <p:sp>
        <p:nvSpPr>
          <p:cNvPr id="20" name="TextBox 19"/>
          <p:cNvSpPr txBox="1"/>
          <p:nvPr/>
        </p:nvSpPr>
        <p:spPr>
          <a:xfrm>
            <a:off x="1454097" y="3839410"/>
            <a:ext cx="202672" cy="307777"/>
          </a:xfrm>
          <a:prstGeom prst="rect">
            <a:avLst/>
          </a:prstGeom>
          <a:noFill/>
        </p:spPr>
        <p:txBody>
          <a:bodyPr wrap="square" rtlCol="0">
            <a:spAutoFit/>
          </a:bodyPr>
          <a:lstStyle/>
          <a:p>
            <a:r>
              <a:rPr lang="en-US" sz="1400" b="1" dirty="0">
                <a:solidFill>
                  <a:srgbClr val="FF0000"/>
                </a:solidFill>
              </a:rPr>
              <a:t>8</a:t>
            </a:r>
          </a:p>
        </p:txBody>
      </p:sp>
      <p:sp>
        <p:nvSpPr>
          <p:cNvPr id="21" name="TextBox 20"/>
          <p:cNvSpPr txBox="1"/>
          <p:nvPr/>
        </p:nvSpPr>
        <p:spPr>
          <a:xfrm>
            <a:off x="6750845" y="4576247"/>
            <a:ext cx="534987" cy="307777"/>
          </a:xfrm>
          <a:prstGeom prst="rect">
            <a:avLst/>
          </a:prstGeom>
          <a:noFill/>
        </p:spPr>
        <p:txBody>
          <a:bodyPr wrap="square" rtlCol="0">
            <a:spAutoFit/>
          </a:bodyPr>
          <a:lstStyle/>
          <a:p>
            <a:r>
              <a:rPr lang="en-US" sz="1400" b="1" dirty="0">
                <a:solidFill>
                  <a:srgbClr val="FF0000"/>
                </a:solidFill>
              </a:rPr>
              <a:t>13</a:t>
            </a:r>
          </a:p>
        </p:txBody>
      </p:sp>
      <p:sp>
        <p:nvSpPr>
          <p:cNvPr id="23" name="TextBox 22"/>
          <p:cNvSpPr txBox="1"/>
          <p:nvPr/>
        </p:nvSpPr>
        <p:spPr>
          <a:xfrm>
            <a:off x="2644775" y="3572431"/>
            <a:ext cx="428625" cy="307777"/>
          </a:xfrm>
          <a:prstGeom prst="rect">
            <a:avLst/>
          </a:prstGeom>
          <a:noFill/>
        </p:spPr>
        <p:txBody>
          <a:bodyPr wrap="square" rtlCol="0">
            <a:spAutoFit/>
          </a:bodyPr>
          <a:lstStyle/>
          <a:p>
            <a:r>
              <a:rPr lang="en-US" sz="1400" b="1" dirty="0">
                <a:solidFill>
                  <a:srgbClr val="FF0000"/>
                </a:solidFill>
              </a:rPr>
              <a:t>0</a:t>
            </a:r>
          </a:p>
        </p:txBody>
      </p:sp>
      <p:sp>
        <p:nvSpPr>
          <p:cNvPr id="174" name="TextBox 173"/>
          <p:cNvSpPr txBox="1"/>
          <p:nvPr/>
        </p:nvSpPr>
        <p:spPr>
          <a:xfrm>
            <a:off x="6380958" y="4213423"/>
            <a:ext cx="534987" cy="307777"/>
          </a:xfrm>
          <a:prstGeom prst="rect">
            <a:avLst/>
          </a:prstGeom>
          <a:noFill/>
        </p:spPr>
        <p:txBody>
          <a:bodyPr wrap="square" rtlCol="0">
            <a:spAutoFit/>
          </a:bodyPr>
          <a:lstStyle/>
          <a:p>
            <a:r>
              <a:rPr lang="en-US" sz="1400" b="1" dirty="0">
                <a:solidFill>
                  <a:srgbClr val="FF0000"/>
                </a:solidFill>
              </a:rPr>
              <a:t>8</a:t>
            </a:r>
          </a:p>
        </p:txBody>
      </p:sp>
      <p:sp>
        <p:nvSpPr>
          <p:cNvPr id="176" name="TextBox 175"/>
          <p:cNvSpPr txBox="1"/>
          <p:nvPr/>
        </p:nvSpPr>
        <p:spPr>
          <a:xfrm>
            <a:off x="2584450" y="4257437"/>
            <a:ext cx="428625" cy="307777"/>
          </a:xfrm>
          <a:prstGeom prst="rect">
            <a:avLst/>
          </a:prstGeom>
          <a:noFill/>
        </p:spPr>
        <p:txBody>
          <a:bodyPr wrap="square" rtlCol="0">
            <a:spAutoFit/>
          </a:bodyPr>
          <a:lstStyle/>
          <a:p>
            <a:r>
              <a:rPr lang="en-US" sz="1400" b="1" dirty="0">
                <a:solidFill>
                  <a:srgbClr val="FF0000"/>
                </a:solidFill>
              </a:rPr>
              <a:t>2</a:t>
            </a:r>
          </a:p>
        </p:txBody>
      </p:sp>
      <p:sp>
        <p:nvSpPr>
          <p:cNvPr id="25" name="TextBox 24"/>
          <p:cNvSpPr txBox="1"/>
          <p:nvPr/>
        </p:nvSpPr>
        <p:spPr>
          <a:xfrm>
            <a:off x="1117600" y="1487251"/>
            <a:ext cx="3770313" cy="307777"/>
          </a:xfrm>
          <a:prstGeom prst="rect">
            <a:avLst/>
          </a:prstGeom>
          <a:noFill/>
        </p:spPr>
        <p:txBody>
          <a:bodyPr wrap="square" rtlCol="0">
            <a:spAutoFit/>
          </a:bodyPr>
          <a:lstStyle/>
          <a:p>
            <a:r>
              <a:rPr lang="en-US" sz="1400" dirty="0"/>
              <a:t>Municipal Police Reversals = </a:t>
            </a:r>
            <a:r>
              <a:rPr lang="en-US" sz="1400" b="1" dirty="0">
                <a:solidFill>
                  <a:srgbClr val="FF0000"/>
                </a:solidFill>
              </a:rPr>
              <a:t>1,128</a:t>
            </a:r>
          </a:p>
        </p:txBody>
      </p:sp>
      <p:sp>
        <p:nvSpPr>
          <p:cNvPr id="178" name="TextBox 177"/>
          <p:cNvSpPr txBox="1"/>
          <p:nvPr/>
        </p:nvSpPr>
        <p:spPr>
          <a:xfrm>
            <a:off x="5005835" y="2573326"/>
            <a:ext cx="538957" cy="307777"/>
          </a:xfrm>
          <a:prstGeom prst="rect">
            <a:avLst/>
          </a:prstGeom>
          <a:noFill/>
        </p:spPr>
        <p:txBody>
          <a:bodyPr wrap="square" rtlCol="0">
            <a:spAutoFit/>
          </a:bodyPr>
          <a:lstStyle/>
          <a:p>
            <a:r>
              <a:rPr lang="en-US" sz="1400" b="1" dirty="0">
                <a:solidFill>
                  <a:srgbClr val="FF0000"/>
                </a:solidFill>
              </a:rPr>
              <a:t>0</a:t>
            </a:r>
          </a:p>
        </p:txBody>
      </p:sp>
      <p:sp>
        <p:nvSpPr>
          <p:cNvPr id="179" name="TextBox 1"/>
          <p:cNvSpPr txBox="1">
            <a:spLocks noChangeArrowheads="1"/>
          </p:cNvSpPr>
          <p:nvPr/>
        </p:nvSpPr>
        <p:spPr bwMode="auto">
          <a:xfrm>
            <a:off x="4329113" y="5356504"/>
            <a:ext cx="4008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b="1" dirty="0">
                <a:solidFill>
                  <a:srgbClr val="FF0000"/>
                </a:solidFill>
              </a:rPr>
              <a:t>20</a:t>
            </a:r>
          </a:p>
        </p:txBody>
      </p:sp>
      <p:sp>
        <p:nvSpPr>
          <p:cNvPr id="180" name="TextBox 179"/>
          <p:cNvSpPr txBox="1"/>
          <p:nvPr/>
        </p:nvSpPr>
        <p:spPr>
          <a:xfrm>
            <a:off x="4612654" y="1477661"/>
            <a:ext cx="3050209" cy="307777"/>
          </a:xfrm>
          <a:prstGeom prst="rect">
            <a:avLst/>
          </a:prstGeom>
          <a:noFill/>
        </p:spPr>
        <p:txBody>
          <a:bodyPr wrap="square" rtlCol="0">
            <a:spAutoFit/>
          </a:bodyPr>
          <a:lstStyle/>
          <a:p>
            <a:r>
              <a:rPr lang="en-US" sz="1400" dirty="0"/>
              <a:t>PA State Police Reversals = </a:t>
            </a:r>
            <a:r>
              <a:rPr lang="en-US" sz="1400" b="1" dirty="0">
                <a:solidFill>
                  <a:srgbClr val="FF0000"/>
                </a:solidFill>
              </a:rPr>
              <a:t>36</a:t>
            </a:r>
          </a:p>
        </p:txBody>
      </p:sp>
      <p:sp>
        <p:nvSpPr>
          <p:cNvPr id="181" name="TextBox 180"/>
          <p:cNvSpPr txBox="1"/>
          <p:nvPr/>
        </p:nvSpPr>
        <p:spPr>
          <a:xfrm>
            <a:off x="2655888" y="1798578"/>
            <a:ext cx="4505325" cy="400110"/>
          </a:xfrm>
          <a:prstGeom prst="rect">
            <a:avLst/>
          </a:prstGeom>
          <a:noFill/>
        </p:spPr>
        <p:txBody>
          <a:bodyPr wrap="square" rtlCol="0">
            <a:spAutoFit/>
          </a:bodyPr>
          <a:lstStyle/>
          <a:p>
            <a:r>
              <a:rPr lang="en-US" sz="2000" b="1" dirty="0"/>
              <a:t>TOTAL REVERSALS = </a:t>
            </a:r>
            <a:r>
              <a:rPr lang="en-US" sz="2000" b="1" dirty="0">
                <a:solidFill>
                  <a:srgbClr val="FF0000"/>
                </a:solidFill>
              </a:rPr>
              <a:t>1,164</a:t>
            </a:r>
          </a:p>
        </p:txBody>
      </p:sp>
      <p:sp>
        <p:nvSpPr>
          <p:cNvPr id="182" name="TextBox 181"/>
          <p:cNvSpPr txBox="1"/>
          <p:nvPr/>
        </p:nvSpPr>
        <p:spPr>
          <a:xfrm>
            <a:off x="4272377" y="3829606"/>
            <a:ext cx="428625" cy="307777"/>
          </a:xfrm>
          <a:prstGeom prst="rect">
            <a:avLst/>
          </a:prstGeom>
          <a:noFill/>
        </p:spPr>
        <p:txBody>
          <a:bodyPr wrap="square" rtlCol="0">
            <a:spAutoFit/>
          </a:bodyPr>
          <a:lstStyle/>
          <a:p>
            <a:r>
              <a:rPr lang="en-US" sz="1400" b="1" dirty="0">
                <a:solidFill>
                  <a:srgbClr val="FF0000"/>
                </a:solidFill>
              </a:rPr>
              <a:t>1</a:t>
            </a:r>
          </a:p>
        </p:txBody>
      </p:sp>
      <p:sp>
        <p:nvSpPr>
          <p:cNvPr id="183" name="TextBox 182"/>
          <p:cNvSpPr txBox="1"/>
          <p:nvPr/>
        </p:nvSpPr>
        <p:spPr>
          <a:xfrm>
            <a:off x="7558412" y="4119066"/>
            <a:ext cx="566657" cy="276999"/>
          </a:xfrm>
          <a:prstGeom prst="rect">
            <a:avLst/>
          </a:prstGeom>
          <a:noFill/>
        </p:spPr>
        <p:txBody>
          <a:bodyPr wrap="square" rtlCol="0">
            <a:spAutoFit/>
          </a:bodyPr>
          <a:lstStyle/>
          <a:p>
            <a:r>
              <a:rPr lang="en-US" sz="1200" b="1" dirty="0">
                <a:solidFill>
                  <a:srgbClr val="FF0000"/>
                </a:solidFill>
              </a:rPr>
              <a:t>18</a:t>
            </a:r>
          </a:p>
        </p:txBody>
      </p:sp>
      <p:sp>
        <p:nvSpPr>
          <p:cNvPr id="184" name="TextBox 183"/>
          <p:cNvSpPr txBox="1"/>
          <p:nvPr/>
        </p:nvSpPr>
        <p:spPr>
          <a:xfrm>
            <a:off x="5693369" y="3994150"/>
            <a:ext cx="428625" cy="307777"/>
          </a:xfrm>
          <a:prstGeom prst="rect">
            <a:avLst/>
          </a:prstGeom>
          <a:noFill/>
        </p:spPr>
        <p:txBody>
          <a:bodyPr wrap="square" rtlCol="0">
            <a:spAutoFit/>
          </a:bodyPr>
          <a:lstStyle/>
          <a:p>
            <a:r>
              <a:rPr lang="en-US" sz="1400" b="1" dirty="0">
                <a:solidFill>
                  <a:srgbClr val="FF0000"/>
                </a:solidFill>
              </a:rPr>
              <a:t>2</a:t>
            </a:r>
          </a:p>
        </p:txBody>
      </p:sp>
      <p:sp>
        <p:nvSpPr>
          <p:cNvPr id="185" name="TextBox 184"/>
          <p:cNvSpPr txBox="1"/>
          <p:nvPr/>
        </p:nvSpPr>
        <p:spPr>
          <a:xfrm>
            <a:off x="6169026" y="3610253"/>
            <a:ext cx="428625" cy="307777"/>
          </a:xfrm>
          <a:prstGeom prst="rect">
            <a:avLst/>
          </a:prstGeom>
          <a:noFill/>
        </p:spPr>
        <p:txBody>
          <a:bodyPr wrap="square" rtlCol="0">
            <a:spAutoFit/>
          </a:bodyPr>
          <a:lstStyle/>
          <a:p>
            <a:r>
              <a:rPr lang="en-US" sz="1400" b="1" dirty="0">
                <a:solidFill>
                  <a:srgbClr val="FF0000"/>
                </a:solidFill>
              </a:rPr>
              <a:t>1</a:t>
            </a:r>
          </a:p>
        </p:txBody>
      </p:sp>
      <p:pic>
        <p:nvPicPr>
          <p:cNvPr id="24" name="Picture 23"/>
          <p:cNvPicPr>
            <a:picLocks noChangeAspect="1"/>
          </p:cNvPicPr>
          <p:nvPr/>
        </p:nvPicPr>
        <p:blipFill>
          <a:blip r:embed="rId3" cstate="print"/>
          <a:stretch>
            <a:fillRect/>
          </a:stretch>
        </p:blipFill>
        <p:spPr>
          <a:xfrm>
            <a:off x="1927224" y="1110675"/>
            <a:ext cx="5257800" cy="390525"/>
          </a:xfrm>
          <a:prstGeom prst="rect">
            <a:avLst/>
          </a:prstGeom>
        </p:spPr>
      </p:pic>
      <p:sp>
        <p:nvSpPr>
          <p:cNvPr id="187" name="TextBox 186"/>
          <p:cNvSpPr txBox="1"/>
          <p:nvPr/>
        </p:nvSpPr>
        <p:spPr>
          <a:xfrm>
            <a:off x="5315426" y="3733204"/>
            <a:ext cx="427355" cy="307777"/>
          </a:xfrm>
          <a:prstGeom prst="rect">
            <a:avLst/>
          </a:prstGeom>
          <a:noFill/>
        </p:spPr>
        <p:txBody>
          <a:bodyPr wrap="square" rtlCol="0">
            <a:spAutoFit/>
          </a:bodyPr>
          <a:lstStyle/>
          <a:p>
            <a:r>
              <a:rPr lang="en-US" sz="1400" b="1" dirty="0">
                <a:solidFill>
                  <a:srgbClr val="FF0000"/>
                </a:solidFill>
              </a:rPr>
              <a:t>0</a:t>
            </a:r>
          </a:p>
        </p:txBody>
      </p:sp>
      <p:sp>
        <p:nvSpPr>
          <p:cNvPr id="188" name="TextBox 187"/>
          <p:cNvSpPr txBox="1"/>
          <p:nvPr/>
        </p:nvSpPr>
        <p:spPr>
          <a:xfrm>
            <a:off x="6618773" y="2954952"/>
            <a:ext cx="473075" cy="307777"/>
          </a:xfrm>
          <a:prstGeom prst="rect">
            <a:avLst/>
          </a:prstGeom>
          <a:noFill/>
        </p:spPr>
        <p:txBody>
          <a:bodyPr wrap="square" rtlCol="0">
            <a:spAutoFit/>
          </a:bodyPr>
          <a:lstStyle/>
          <a:p>
            <a:r>
              <a:rPr lang="en-US" sz="1400" b="1" dirty="0">
                <a:solidFill>
                  <a:srgbClr val="FF0000"/>
                </a:solidFill>
              </a:rPr>
              <a:t>0</a:t>
            </a:r>
          </a:p>
        </p:txBody>
      </p:sp>
      <p:sp>
        <p:nvSpPr>
          <p:cNvPr id="189" name="TextBox 188"/>
          <p:cNvSpPr txBox="1"/>
          <p:nvPr/>
        </p:nvSpPr>
        <p:spPr>
          <a:xfrm>
            <a:off x="3009902" y="4457851"/>
            <a:ext cx="287338" cy="523220"/>
          </a:xfrm>
          <a:prstGeom prst="rect">
            <a:avLst/>
          </a:prstGeom>
          <a:noFill/>
        </p:spPr>
        <p:txBody>
          <a:bodyPr wrap="square" rtlCol="0">
            <a:spAutoFit/>
          </a:bodyPr>
          <a:lstStyle/>
          <a:p>
            <a:r>
              <a:rPr lang="en-US" sz="2800" b="1" dirty="0">
                <a:solidFill>
                  <a:srgbClr val="FF0000"/>
                </a:solidFill>
              </a:rPr>
              <a:t>*</a:t>
            </a:r>
          </a:p>
        </p:txBody>
      </p:sp>
      <p:sp>
        <p:nvSpPr>
          <p:cNvPr id="186" name="TextBox 185"/>
          <p:cNvSpPr txBox="1"/>
          <p:nvPr/>
        </p:nvSpPr>
        <p:spPr>
          <a:xfrm>
            <a:off x="1839911" y="5310188"/>
            <a:ext cx="457201" cy="523220"/>
          </a:xfrm>
          <a:prstGeom prst="rect">
            <a:avLst/>
          </a:prstGeom>
          <a:noFill/>
        </p:spPr>
        <p:txBody>
          <a:bodyPr wrap="square" rtlCol="0">
            <a:spAutoFit/>
          </a:bodyPr>
          <a:lstStyle/>
          <a:p>
            <a:r>
              <a:rPr lang="en-US" sz="2800" b="1" dirty="0">
                <a:solidFill>
                  <a:srgbClr val="FF0000"/>
                </a:solidFill>
              </a:rPr>
              <a:t>*</a:t>
            </a:r>
          </a:p>
        </p:txBody>
      </p:sp>
      <p:sp>
        <p:nvSpPr>
          <p:cNvPr id="190" name="TextBox 189"/>
          <p:cNvSpPr txBox="1"/>
          <p:nvPr/>
        </p:nvSpPr>
        <p:spPr>
          <a:xfrm>
            <a:off x="5967413" y="2579680"/>
            <a:ext cx="457201" cy="523220"/>
          </a:xfrm>
          <a:prstGeom prst="rect">
            <a:avLst/>
          </a:prstGeom>
          <a:noFill/>
        </p:spPr>
        <p:txBody>
          <a:bodyPr wrap="square" rtlCol="0">
            <a:spAutoFit/>
          </a:bodyPr>
          <a:lstStyle/>
          <a:p>
            <a:r>
              <a:rPr lang="en-US" sz="2800" b="1" dirty="0">
                <a:solidFill>
                  <a:srgbClr val="FF0000"/>
                </a:solidFill>
              </a:rPr>
              <a:t>*</a:t>
            </a:r>
          </a:p>
        </p:txBody>
      </p:sp>
      <p:sp>
        <p:nvSpPr>
          <p:cNvPr id="191" name="TextBox 190"/>
          <p:cNvSpPr txBox="1"/>
          <p:nvPr/>
        </p:nvSpPr>
        <p:spPr>
          <a:xfrm>
            <a:off x="2021267" y="4112072"/>
            <a:ext cx="428625" cy="307777"/>
          </a:xfrm>
          <a:prstGeom prst="rect">
            <a:avLst/>
          </a:prstGeom>
          <a:noFill/>
        </p:spPr>
        <p:txBody>
          <a:bodyPr wrap="square" rtlCol="0">
            <a:spAutoFit/>
          </a:bodyPr>
          <a:lstStyle/>
          <a:p>
            <a:r>
              <a:rPr lang="en-US" sz="1400" b="1" dirty="0">
                <a:solidFill>
                  <a:srgbClr val="FF0000"/>
                </a:solidFill>
              </a:rPr>
              <a:t>1</a:t>
            </a:r>
          </a:p>
        </p:txBody>
      </p:sp>
      <p:sp>
        <p:nvSpPr>
          <p:cNvPr id="192" name="TextBox 191"/>
          <p:cNvSpPr txBox="1"/>
          <p:nvPr/>
        </p:nvSpPr>
        <p:spPr>
          <a:xfrm>
            <a:off x="6879581" y="2525456"/>
            <a:ext cx="457201" cy="523220"/>
          </a:xfrm>
          <a:prstGeom prst="rect">
            <a:avLst/>
          </a:prstGeom>
          <a:noFill/>
        </p:spPr>
        <p:txBody>
          <a:bodyPr wrap="square" rtlCol="0">
            <a:spAutoFit/>
          </a:bodyPr>
          <a:lstStyle/>
          <a:p>
            <a:r>
              <a:rPr lang="en-US" sz="2800" b="1" dirty="0">
                <a:solidFill>
                  <a:srgbClr val="FF0000"/>
                </a:solidFill>
              </a:rPr>
              <a:t>*</a:t>
            </a:r>
          </a:p>
        </p:txBody>
      </p:sp>
      <p:sp>
        <p:nvSpPr>
          <p:cNvPr id="194" name="TextBox 193"/>
          <p:cNvSpPr txBox="1"/>
          <p:nvPr/>
        </p:nvSpPr>
        <p:spPr>
          <a:xfrm>
            <a:off x="3069238" y="3033333"/>
            <a:ext cx="457201" cy="523220"/>
          </a:xfrm>
          <a:prstGeom prst="rect">
            <a:avLst/>
          </a:prstGeom>
          <a:noFill/>
        </p:spPr>
        <p:txBody>
          <a:bodyPr wrap="square" rtlCol="0">
            <a:spAutoFit/>
          </a:bodyPr>
          <a:lstStyle/>
          <a:p>
            <a:r>
              <a:rPr lang="en-US" sz="2800" b="1" dirty="0">
                <a:solidFill>
                  <a:srgbClr val="FF0000"/>
                </a:solidFill>
              </a:rPr>
              <a:t>*</a:t>
            </a:r>
          </a:p>
        </p:txBody>
      </p:sp>
      <p:sp>
        <p:nvSpPr>
          <p:cNvPr id="195" name="TextBox 194"/>
          <p:cNvSpPr txBox="1"/>
          <p:nvPr/>
        </p:nvSpPr>
        <p:spPr>
          <a:xfrm>
            <a:off x="4394558" y="3292448"/>
            <a:ext cx="457201" cy="523220"/>
          </a:xfrm>
          <a:prstGeom prst="rect">
            <a:avLst/>
          </a:prstGeom>
          <a:noFill/>
        </p:spPr>
        <p:txBody>
          <a:bodyPr wrap="square" rtlCol="0">
            <a:spAutoFit/>
          </a:bodyPr>
          <a:lstStyle/>
          <a:p>
            <a:r>
              <a:rPr lang="en-US" sz="2800" b="1" dirty="0">
                <a:solidFill>
                  <a:srgbClr val="FF0000"/>
                </a:solidFill>
              </a:rPr>
              <a:t>*</a:t>
            </a:r>
          </a:p>
        </p:txBody>
      </p:sp>
      <p:sp>
        <p:nvSpPr>
          <p:cNvPr id="196" name="TextBox 195"/>
          <p:cNvSpPr txBox="1"/>
          <p:nvPr/>
        </p:nvSpPr>
        <p:spPr>
          <a:xfrm>
            <a:off x="3321950" y="3713163"/>
            <a:ext cx="457201" cy="523220"/>
          </a:xfrm>
          <a:prstGeom prst="rect">
            <a:avLst/>
          </a:prstGeom>
          <a:noFill/>
        </p:spPr>
        <p:txBody>
          <a:bodyPr wrap="square" rtlCol="0">
            <a:spAutoFit/>
          </a:bodyPr>
          <a:lstStyle/>
          <a:p>
            <a:r>
              <a:rPr lang="en-US" sz="2800" b="1" dirty="0">
                <a:solidFill>
                  <a:srgbClr val="FF0000"/>
                </a:solidFill>
              </a:rPr>
              <a:t>*</a:t>
            </a:r>
          </a:p>
        </p:txBody>
      </p:sp>
      <p:sp>
        <p:nvSpPr>
          <p:cNvPr id="193" name="TextBox 192"/>
          <p:cNvSpPr txBox="1"/>
          <p:nvPr/>
        </p:nvSpPr>
        <p:spPr>
          <a:xfrm>
            <a:off x="7476894" y="3701819"/>
            <a:ext cx="538957" cy="307777"/>
          </a:xfrm>
          <a:prstGeom prst="rect">
            <a:avLst/>
          </a:prstGeom>
          <a:noFill/>
        </p:spPr>
        <p:txBody>
          <a:bodyPr wrap="square" rtlCol="0">
            <a:spAutoFit/>
          </a:bodyPr>
          <a:lstStyle/>
          <a:p>
            <a:r>
              <a:rPr lang="en-US" sz="1400" b="1" dirty="0">
                <a:solidFill>
                  <a:srgbClr val="FF0000"/>
                </a:solidFill>
              </a:rPr>
              <a:t>0</a:t>
            </a:r>
          </a:p>
        </p:txBody>
      </p:sp>
      <p:sp>
        <p:nvSpPr>
          <p:cNvPr id="197" name="TextBox 196"/>
          <p:cNvSpPr txBox="1"/>
          <p:nvPr/>
        </p:nvSpPr>
        <p:spPr>
          <a:xfrm>
            <a:off x="1195388" y="2686050"/>
            <a:ext cx="457201" cy="523220"/>
          </a:xfrm>
          <a:prstGeom prst="rect">
            <a:avLst/>
          </a:prstGeom>
          <a:noFill/>
        </p:spPr>
        <p:txBody>
          <a:bodyPr wrap="square" rtlCol="0">
            <a:spAutoFit/>
          </a:bodyPr>
          <a:lstStyle/>
          <a:p>
            <a:r>
              <a:rPr lang="en-US" sz="2800" b="1" dirty="0">
                <a:solidFill>
                  <a:srgbClr val="FF0000"/>
                </a:solidFill>
              </a:rPr>
              <a:t>*</a:t>
            </a:r>
          </a:p>
        </p:txBody>
      </p:sp>
      <p:sp>
        <p:nvSpPr>
          <p:cNvPr id="198" name="TextBox 197"/>
          <p:cNvSpPr txBox="1"/>
          <p:nvPr/>
        </p:nvSpPr>
        <p:spPr>
          <a:xfrm>
            <a:off x="908778" y="3692714"/>
            <a:ext cx="457201" cy="523220"/>
          </a:xfrm>
          <a:prstGeom prst="rect">
            <a:avLst/>
          </a:prstGeom>
          <a:noFill/>
        </p:spPr>
        <p:txBody>
          <a:bodyPr wrap="square" rtlCol="0">
            <a:spAutoFit/>
          </a:bodyPr>
          <a:lstStyle/>
          <a:p>
            <a:r>
              <a:rPr lang="en-US" sz="2800" b="1" dirty="0">
                <a:solidFill>
                  <a:srgbClr val="FF0000"/>
                </a:solidFill>
              </a:rPr>
              <a:t>*</a:t>
            </a:r>
          </a:p>
        </p:txBody>
      </p:sp>
      <p:sp>
        <p:nvSpPr>
          <p:cNvPr id="199" name="TextBox 198"/>
          <p:cNvSpPr txBox="1"/>
          <p:nvPr/>
        </p:nvSpPr>
        <p:spPr>
          <a:xfrm>
            <a:off x="873354" y="4139156"/>
            <a:ext cx="457201" cy="523220"/>
          </a:xfrm>
          <a:prstGeom prst="rect">
            <a:avLst/>
          </a:prstGeom>
          <a:noFill/>
        </p:spPr>
        <p:txBody>
          <a:bodyPr wrap="square" rtlCol="0">
            <a:spAutoFit/>
          </a:bodyPr>
          <a:lstStyle/>
          <a:p>
            <a:r>
              <a:rPr lang="en-US" sz="2800" b="1" dirty="0">
                <a:solidFill>
                  <a:srgbClr val="FF0000"/>
                </a:solidFill>
              </a:rPr>
              <a:t>*</a:t>
            </a:r>
          </a:p>
        </p:txBody>
      </p:sp>
    </p:spTree>
    <p:extLst>
      <p:ext uri="{BB962C8B-B14F-4D97-AF65-F5344CB8AC3E}">
        <p14:creationId xmlns:p14="http://schemas.microsoft.com/office/powerpoint/2010/main" val="2396166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15" descr="red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extLst>
            <a:ext uri="{909E8E84-426E-40DD-AFC4-6F175D3DCCD1}">
              <a14:hiddenFill xmlns:a14="http://schemas.microsoft.com/office/drawing/2010/main">
                <a:solidFill>
                  <a:srgbClr val="FFFFFF"/>
                </a:solidFill>
              </a14:hiddenFill>
            </a:ext>
          </a:extLst>
        </p:spPr>
      </p:pic>
      <p:sp>
        <p:nvSpPr>
          <p:cNvPr id="27650" name="Slide Number Placeholder 4"/>
          <p:cNvSpPr>
            <a:spLocks noGrp="1"/>
          </p:cNvSpPr>
          <p:nvPr>
            <p:ph type="sldNum" sz="quarter" idx="12"/>
          </p:nvPr>
        </p:nvSpPr>
        <p:spPr>
          <a:noFill/>
        </p:spPr>
        <p:txBody>
          <a:bodyPr/>
          <a:lstStyle/>
          <a:p>
            <a:fld id="{E0F4C623-D2F5-4314-B9EA-C5C2F1E4DC39}" type="slidenum">
              <a:rPr lang="en-US" smtClean="0"/>
              <a:pPr/>
              <a:t>8</a:t>
            </a:fld>
            <a:endParaRPr lang="en-US" dirty="0"/>
          </a:p>
        </p:txBody>
      </p:sp>
      <p:sp>
        <p:nvSpPr>
          <p:cNvPr id="4" name="Rectangle 3"/>
          <p:cNvSpPr/>
          <p:nvPr/>
        </p:nvSpPr>
        <p:spPr>
          <a:xfrm>
            <a:off x="533400" y="1381780"/>
            <a:ext cx="4283445" cy="523220"/>
          </a:xfrm>
          <a:prstGeom prst="rect">
            <a:avLst/>
          </a:prstGeom>
          <a:noFill/>
        </p:spPr>
        <p:txBody>
          <a:bodyPr>
            <a:spAutoFit/>
          </a:bodyPr>
          <a:lstStyle/>
          <a:p>
            <a:pPr algn="ctr">
              <a:defRPr/>
            </a:pP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Prevention</a:t>
            </a:r>
          </a:p>
        </p:txBody>
      </p:sp>
      <p:sp>
        <p:nvSpPr>
          <p:cNvPr id="5" name="Rectangle 4"/>
          <p:cNvSpPr/>
          <p:nvPr/>
        </p:nvSpPr>
        <p:spPr>
          <a:xfrm>
            <a:off x="2969297" y="2510135"/>
            <a:ext cx="3279103" cy="461665"/>
          </a:xfrm>
          <a:prstGeom prst="rect">
            <a:avLst/>
          </a:prstGeom>
          <a:noFill/>
        </p:spPr>
        <p:txBody>
          <a:bodyPr wrap="none">
            <a:spAutoFit/>
          </a:bodyPr>
          <a:lstStyle/>
          <a:p>
            <a:pPr algn="ctr">
              <a:defRPr/>
            </a:pP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Outpatient Treatment</a:t>
            </a:r>
          </a:p>
        </p:txBody>
      </p:sp>
      <p:sp>
        <p:nvSpPr>
          <p:cNvPr id="6" name="Rectangle 5"/>
          <p:cNvSpPr/>
          <p:nvPr/>
        </p:nvSpPr>
        <p:spPr>
          <a:xfrm>
            <a:off x="2895600" y="3486090"/>
            <a:ext cx="3498280" cy="400110"/>
          </a:xfrm>
          <a:prstGeom prst="rect">
            <a:avLst/>
          </a:prstGeom>
          <a:noFill/>
        </p:spPr>
        <p:txBody>
          <a:bodyPr>
            <a:spAutoFit/>
          </a:bodyPr>
          <a:lstStyle/>
          <a:p>
            <a:pPr algn="ctr">
              <a:defRPr/>
            </a:pPr>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Intensive Treatment</a:t>
            </a:r>
          </a:p>
        </p:txBody>
      </p:sp>
      <p:sp>
        <p:nvSpPr>
          <p:cNvPr id="10" name="Rectangle 9"/>
          <p:cNvSpPr/>
          <p:nvPr/>
        </p:nvSpPr>
        <p:spPr>
          <a:xfrm>
            <a:off x="4343400" y="1428690"/>
            <a:ext cx="4283445" cy="400110"/>
          </a:xfrm>
          <a:prstGeom prst="rect">
            <a:avLst/>
          </a:prstGeom>
          <a:noFill/>
        </p:spPr>
        <p:txBody>
          <a:bodyPr>
            <a:spAutoFit/>
          </a:bodyPr>
          <a:lstStyle/>
          <a:p>
            <a:pPr algn="ctr">
              <a:defRPr/>
            </a:pPr>
            <a:r>
              <a:rPr lang="en-US" sz="2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(Relapse)Prevention</a:t>
            </a:r>
          </a:p>
        </p:txBody>
      </p:sp>
      <p:sp>
        <p:nvSpPr>
          <p:cNvPr id="12" name="Rectangle 2"/>
          <p:cNvSpPr txBox="1">
            <a:spLocks noRot="1" noChangeArrowheads="1"/>
          </p:cNvSpPr>
          <p:nvPr/>
        </p:nvSpPr>
        <p:spPr bwMode="auto">
          <a:xfrm>
            <a:off x="457200" y="438944"/>
            <a:ext cx="8510588" cy="685800"/>
          </a:xfrm>
          <a:prstGeom prst="rect">
            <a:avLst/>
          </a:prstGeom>
          <a:noFill/>
          <a:ln w="9525">
            <a:noFill/>
            <a:miter lim="800000"/>
            <a:headEnd/>
            <a:tailEnd/>
          </a:ln>
          <a:effectLst/>
        </p:spPr>
        <p:txBody>
          <a:bodyPr/>
          <a:lstStyle/>
          <a:p>
            <a:pPr marL="342900" indent="-342900" algn="ctr" eaLnBrk="1" hangingPunct="1">
              <a:spcBef>
                <a:spcPct val="20000"/>
              </a:spcBef>
              <a:buClr>
                <a:schemeClr val="hlink"/>
              </a:buClr>
              <a:defRPr/>
            </a:pPr>
            <a:r>
              <a:rPr lang="en-US" sz="2800" b="1" kern="0" dirty="0">
                <a:solidFill>
                  <a:schemeClr val="bg1"/>
                </a:solidFill>
                <a:effectLst>
                  <a:outerShdw blurRad="38100" dist="38100" dir="2700000" algn="tl">
                    <a:srgbClr val="000000"/>
                  </a:outerShdw>
                </a:effectLst>
                <a:latin typeface="+mn-lt"/>
              </a:rPr>
              <a:t>Progression of a Disease and Recovery</a:t>
            </a:r>
          </a:p>
        </p:txBody>
      </p:sp>
      <p:sp>
        <p:nvSpPr>
          <p:cNvPr id="27656" name="Right Arrow 12"/>
          <p:cNvSpPr>
            <a:spLocks noChangeArrowheads="1"/>
          </p:cNvSpPr>
          <p:nvPr/>
        </p:nvSpPr>
        <p:spPr bwMode="auto">
          <a:xfrm rot="2854917">
            <a:off x="242888" y="1592263"/>
            <a:ext cx="1530350" cy="711200"/>
          </a:xfrm>
          <a:prstGeom prst="rightArrow">
            <a:avLst>
              <a:gd name="adj1" fmla="val 50000"/>
              <a:gd name="adj2" fmla="val 50009"/>
            </a:avLst>
          </a:prstGeom>
          <a:solidFill>
            <a:srgbClr val="00B050"/>
          </a:solidFill>
          <a:ln w="12700" cap="sq" algn="ctr">
            <a:solidFill>
              <a:schemeClr val="tx1"/>
            </a:solidFill>
            <a:round/>
            <a:headEnd type="none" w="sm" len="sm"/>
            <a:tailEnd type="none" w="sm" len="sm"/>
          </a:ln>
        </p:spPr>
        <p:txBody>
          <a:bodyPr wrap="none"/>
          <a:lstStyle/>
          <a:p>
            <a:r>
              <a:rPr lang="en-US" sz="1600" dirty="0"/>
              <a:t>No addiction</a:t>
            </a:r>
          </a:p>
        </p:txBody>
      </p:sp>
      <p:sp>
        <p:nvSpPr>
          <p:cNvPr id="27657" name="Right Arrow 14"/>
          <p:cNvSpPr>
            <a:spLocks noChangeArrowheads="1"/>
          </p:cNvSpPr>
          <p:nvPr/>
        </p:nvSpPr>
        <p:spPr bwMode="auto">
          <a:xfrm rot="2854917">
            <a:off x="2622550" y="4130676"/>
            <a:ext cx="1622425" cy="774700"/>
          </a:xfrm>
          <a:prstGeom prst="rightArrow">
            <a:avLst>
              <a:gd name="adj1" fmla="val 50000"/>
              <a:gd name="adj2" fmla="val 49991"/>
            </a:avLst>
          </a:prstGeom>
          <a:gradFill flip="none" rotWithShape="1">
            <a:gsLst>
              <a:gs pos="0">
                <a:srgbClr val="A603AB"/>
              </a:gs>
              <a:gs pos="0">
                <a:srgbClr val="FFFF00"/>
              </a:gs>
              <a:gs pos="100000">
                <a:srgbClr val="FF0000"/>
              </a:gs>
            </a:gsLst>
            <a:path path="shape">
              <a:fillToRect l="50000" t="50000" r="50000" b="50000"/>
            </a:path>
            <a:tileRect/>
          </a:gradFill>
          <a:ln w="12700" cap="sq" algn="ctr">
            <a:solidFill>
              <a:schemeClr val="tx1"/>
            </a:solidFill>
            <a:round/>
            <a:headEnd type="none" w="sm" len="sm"/>
            <a:tailEnd type="none" w="sm" len="sm"/>
          </a:ln>
        </p:spPr>
        <p:txBody>
          <a:bodyPr wrap="none"/>
          <a:lstStyle/>
          <a:p>
            <a:r>
              <a:rPr lang="en-US" sz="1300" dirty="0"/>
              <a:t>Middle Addiction</a:t>
            </a:r>
          </a:p>
        </p:txBody>
      </p:sp>
      <p:sp>
        <p:nvSpPr>
          <p:cNvPr id="27658" name="Right Arrow 15"/>
          <p:cNvSpPr>
            <a:spLocks noChangeArrowheads="1"/>
          </p:cNvSpPr>
          <p:nvPr/>
        </p:nvSpPr>
        <p:spPr bwMode="auto">
          <a:xfrm rot="2854917">
            <a:off x="1446212" y="2898776"/>
            <a:ext cx="1590675" cy="717550"/>
          </a:xfrm>
          <a:prstGeom prst="rightArrow">
            <a:avLst>
              <a:gd name="adj1" fmla="val 50000"/>
              <a:gd name="adj2" fmla="val 50094"/>
            </a:avLst>
          </a:prstGeom>
          <a:solidFill>
            <a:srgbClr val="92D050"/>
          </a:solidFill>
          <a:ln w="12700" cap="sq" algn="ctr">
            <a:solidFill>
              <a:schemeClr val="tx1"/>
            </a:solidFill>
            <a:round/>
            <a:headEnd type="none" w="sm" len="sm"/>
            <a:tailEnd type="none" w="sm" len="sm"/>
          </a:ln>
        </p:spPr>
        <p:txBody>
          <a:bodyPr wrap="none"/>
          <a:lstStyle/>
          <a:p>
            <a:r>
              <a:rPr lang="en-US" sz="1400" dirty="0"/>
              <a:t>Early Addiction</a:t>
            </a:r>
          </a:p>
        </p:txBody>
      </p:sp>
      <p:sp>
        <p:nvSpPr>
          <p:cNvPr id="27659" name="Right Arrow 16"/>
          <p:cNvSpPr>
            <a:spLocks noChangeArrowheads="1"/>
          </p:cNvSpPr>
          <p:nvPr/>
        </p:nvSpPr>
        <p:spPr bwMode="auto">
          <a:xfrm rot="-2484747">
            <a:off x="4941888" y="4086225"/>
            <a:ext cx="1590675" cy="703263"/>
          </a:xfrm>
          <a:prstGeom prst="rightArrow">
            <a:avLst>
              <a:gd name="adj1" fmla="val 50000"/>
              <a:gd name="adj2" fmla="val 50022"/>
            </a:avLst>
          </a:prstGeom>
          <a:solidFill>
            <a:srgbClr val="00B050"/>
          </a:solidFill>
          <a:ln w="12700" cap="sq" algn="ctr">
            <a:solidFill>
              <a:schemeClr val="tx1"/>
            </a:solidFill>
            <a:round/>
            <a:headEnd type="none" w="sm" len="sm"/>
            <a:tailEnd type="none" w="sm" len="sm"/>
          </a:ln>
        </p:spPr>
        <p:txBody>
          <a:bodyPr wrap="none"/>
          <a:lstStyle/>
          <a:p>
            <a:r>
              <a:rPr lang="en-US" sz="1400" dirty="0"/>
              <a:t>Early Recovery</a:t>
            </a:r>
          </a:p>
        </p:txBody>
      </p:sp>
      <p:sp>
        <p:nvSpPr>
          <p:cNvPr id="27660" name="Right Arrow 19"/>
          <p:cNvSpPr>
            <a:spLocks noChangeArrowheads="1"/>
          </p:cNvSpPr>
          <p:nvPr/>
        </p:nvSpPr>
        <p:spPr bwMode="auto">
          <a:xfrm rot="-2484747">
            <a:off x="6213475" y="2879725"/>
            <a:ext cx="1646238" cy="746125"/>
          </a:xfrm>
          <a:prstGeom prst="rightArrow">
            <a:avLst>
              <a:gd name="adj1" fmla="val 50000"/>
              <a:gd name="adj2" fmla="val 50114"/>
            </a:avLst>
          </a:prstGeom>
          <a:solidFill>
            <a:srgbClr val="00B050"/>
          </a:solidFill>
          <a:ln w="12700" cap="sq" algn="ctr">
            <a:solidFill>
              <a:schemeClr val="tx1"/>
            </a:solidFill>
            <a:round/>
            <a:headEnd type="none" w="sm" len="sm"/>
            <a:tailEnd type="none" w="sm" len="sm"/>
          </a:ln>
        </p:spPr>
        <p:txBody>
          <a:bodyPr wrap="none"/>
          <a:lstStyle/>
          <a:p>
            <a:r>
              <a:rPr lang="en-US" sz="1400" dirty="0"/>
              <a:t>Middle Recovery</a:t>
            </a:r>
          </a:p>
        </p:txBody>
      </p:sp>
      <p:sp>
        <p:nvSpPr>
          <p:cNvPr id="27661" name="Right Arrow 20"/>
          <p:cNvSpPr>
            <a:spLocks noChangeArrowheads="1"/>
          </p:cNvSpPr>
          <p:nvPr/>
        </p:nvSpPr>
        <p:spPr bwMode="auto">
          <a:xfrm rot="-2484747">
            <a:off x="7505700" y="1724025"/>
            <a:ext cx="1598613" cy="720725"/>
          </a:xfrm>
          <a:prstGeom prst="rightArrow">
            <a:avLst>
              <a:gd name="adj1" fmla="val 50000"/>
              <a:gd name="adj2" fmla="val 50019"/>
            </a:avLst>
          </a:prstGeom>
          <a:solidFill>
            <a:srgbClr val="00B050"/>
          </a:solidFill>
          <a:ln w="12700" cap="sq" algn="ctr">
            <a:solidFill>
              <a:schemeClr val="tx1"/>
            </a:solidFill>
            <a:round/>
            <a:headEnd type="none" w="sm" len="sm"/>
            <a:tailEnd type="none" w="sm" len="sm"/>
          </a:ln>
        </p:spPr>
        <p:txBody>
          <a:bodyPr wrap="none"/>
          <a:lstStyle/>
          <a:p>
            <a:r>
              <a:rPr lang="en-US" sz="1400" dirty="0"/>
              <a:t>Late Recovery</a:t>
            </a:r>
          </a:p>
        </p:txBody>
      </p:sp>
      <p:sp>
        <p:nvSpPr>
          <p:cNvPr id="27662" name="Rounded Rectangle 21"/>
          <p:cNvSpPr>
            <a:spLocks noChangeArrowheads="1"/>
          </p:cNvSpPr>
          <p:nvPr/>
        </p:nvSpPr>
        <p:spPr bwMode="auto">
          <a:xfrm>
            <a:off x="3505200" y="5172075"/>
            <a:ext cx="2133600" cy="1295400"/>
          </a:xfrm>
          <a:prstGeom prst="roundRect">
            <a:avLst>
              <a:gd name="adj" fmla="val 16667"/>
            </a:avLst>
          </a:prstGeom>
          <a:solidFill>
            <a:srgbClr val="FF0000"/>
          </a:solidFill>
          <a:ln w="12700" cap="sq" algn="ctr">
            <a:solidFill>
              <a:schemeClr val="tx1"/>
            </a:solidFill>
            <a:round/>
            <a:headEnd type="none" w="sm" len="sm"/>
            <a:tailEnd type="none" w="sm" len="sm"/>
          </a:ln>
        </p:spPr>
        <p:txBody>
          <a:bodyPr wrap="none"/>
          <a:lstStyle/>
          <a:p>
            <a:pPr algn="ctr"/>
            <a:r>
              <a:rPr lang="en-US" dirty="0"/>
              <a:t>Late Addiction</a:t>
            </a:r>
          </a:p>
          <a:p>
            <a:pPr algn="ctr"/>
            <a:r>
              <a:rPr lang="en-US" sz="1200" dirty="0"/>
              <a:t>“Rock Bottom”, Arrests </a:t>
            </a:r>
          </a:p>
          <a:p>
            <a:pPr algn="ctr"/>
            <a:r>
              <a:rPr lang="en-US" sz="1200" dirty="0"/>
              <a:t>Divorce, Loss of Job</a:t>
            </a:r>
          </a:p>
          <a:p>
            <a:pPr algn="ctr"/>
            <a:r>
              <a:rPr lang="en-US" sz="1200" dirty="0"/>
              <a:t>Depression, </a:t>
            </a:r>
          </a:p>
          <a:p>
            <a:pPr algn="ctr"/>
            <a:r>
              <a:rPr lang="en-US" sz="1200" dirty="0"/>
              <a:t>Hopelessness,</a:t>
            </a:r>
          </a:p>
          <a:p>
            <a:pPr algn="ctr"/>
            <a:r>
              <a:rPr lang="en-US" sz="1200" dirty="0"/>
              <a:t>Suicide, Death</a:t>
            </a:r>
          </a:p>
          <a:p>
            <a:endParaRPr lang="en-US" sz="1400" dirty="0"/>
          </a:p>
        </p:txBody>
      </p:sp>
      <p:sp>
        <p:nvSpPr>
          <p:cNvPr id="27663" name="TextBox 22"/>
          <p:cNvSpPr txBox="1">
            <a:spLocks noChangeArrowheads="1"/>
          </p:cNvSpPr>
          <p:nvPr/>
        </p:nvSpPr>
        <p:spPr bwMode="auto">
          <a:xfrm>
            <a:off x="76200" y="2729696"/>
            <a:ext cx="3048000" cy="3416320"/>
          </a:xfrm>
          <a:prstGeom prst="rect">
            <a:avLst/>
          </a:prstGeom>
          <a:noFill/>
          <a:ln w="9525">
            <a:noFill/>
            <a:miter lim="800000"/>
            <a:headEnd/>
            <a:tailEnd/>
          </a:ln>
        </p:spPr>
        <p:txBody>
          <a:bodyPr>
            <a:spAutoFit/>
          </a:bodyPr>
          <a:lstStyle/>
          <a:p>
            <a:r>
              <a:rPr lang="en-US" sz="1200" dirty="0"/>
              <a:t>No drinking</a:t>
            </a:r>
          </a:p>
          <a:p>
            <a:r>
              <a:rPr lang="en-US" sz="1200" dirty="0"/>
              <a:t>Social drinking</a:t>
            </a:r>
          </a:p>
          <a:p>
            <a:r>
              <a:rPr lang="en-US" sz="1200" dirty="0"/>
              <a:t>Drinking feels good</a:t>
            </a:r>
          </a:p>
          <a:p>
            <a:r>
              <a:rPr lang="en-US" sz="1200" dirty="0"/>
              <a:t>    Drink to relax</a:t>
            </a:r>
          </a:p>
          <a:p>
            <a:r>
              <a:rPr lang="en-US" sz="1200" dirty="0"/>
              <a:t>     Drink to escape</a:t>
            </a:r>
          </a:p>
          <a:p>
            <a:r>
              <a:rPr lang="en-US" sz="1200" dirty="0"/>
              <a:t>   Withdrawal from friends</a:t>
            </a:r>
          </a:p>
          <a:p>
            <a:r>
              <a:rPr lang="en-US" sz="1200" dirty="0"/>
              <a:t>         First DUI</a:t>
            </a:r>
          </a:p>
          <a:p>
            <a:r>
              <a:rPr lang="en-US" sz="1200" dirty="0"/>
              <a:t>       Conflict in relationships</a:t>
            </a:r>
          </a:p>
          <a:p>
            <a:r>
              <a:rPr lang="en-US" sz="1200" dirty="0"/>
              <a:t>            Missed time from work</a:t>
            </a:r>
          </a:p>
          <a:p>
            <a:r>
              <a:rPr lang="en-US" sz="1200" dirty="0"/>
              <a:t>                    Regular drinking</a:t>
            </a:r>
          </a:p>
          <a:p>
            <a:r>
              <a:rPr lang="en-US" sz="1200" dirty="0"/>
              <a:t>          Amount of drinking increases</a:t>
            </a:r>
          </a:p>
          <a:p>
            <a:r>
              <a:rPr lang="en-US" sz="1200" dirty="0"/>
              <a:t>                Drink to stop feeling bad</a:t>
            </a:r>
          </a:p>
          <a:p>
            <a:r>
              <a:rPr lang="en-US" sz="1200" dirty="0"/>
              <a:t>               Disciplinary action at work Association with negative peer group</a:t>
            </a:r>
          </a:p>
          <a:p>
            <a:r>
              <a:rPr lang="en-US" sz="1200" dirty="0"/>
              <a:t>   Antisocial beliefs justify behaviors</a:t>
            </a:r>
          </a:p>
          <a:p>
            <a:r>
              <a:rPr lang="en-US" sz="1200" dirty="0"/>
              <a:t>        Increasing health complications</a:t>
            </a:r>
          </a:p>
          <a:p>
            <a:r>
              <a:rPr lang="en-US" sz="1200" dirty="0"/>
              <a:t>      Relationship isolation/ alienation</a:t>
            </a:r>
          </a:p>
          <a:p>
            <a:endParaRPr lang="en-US" sz="1200" dirty="0"/>
          </a:p>
        </p:txBody>
      </p:sp>
      <p:sp>
        <p:nvSpPr>
          <p:cNvPr id="27664" name="TextBox 23"/>
          <p:cNvSpPr txBox="1">
            <a:spLocks noChangeArrowheads="1"/>
          </p:cNvSpPr>
          <p:nvPr/>
        </p:nvSpPr>
        <p:spPr bwMode="auto">
          <a:xfrm rot="10800000" flipV="1">
            <a:off x="6019800" y="2518694"/>
            <a:ext cx="3200400" cy="3231654"/>
          </a:xfrm>
          <a:prstGeom prst="rect">
            <a:avLst/>
          </a:prstGeom>
          <a:noFill/>
          <a:ln w="9525">
            <a:noFill/>
            <a:miter lim="800000"/>
            <a:headEnd/>
            <a:tailEnd/>
          </a:ln>
        </p:spPr>
        <p:txBody>
          <a:bodyPr>
            <a:spAutoFit/>
          </a:bodyPr>
          <a:lstStyle/>
          <a:p>
            <a:endParaRPr lang="en-US" sz="1200" dirty="0"/>
          </a:p>
          <a:p>
            <a:r>
              <a:rPr lang="en-US" sz="1200" dirty="0"/>
              <a:t>                                   Give to others</a:t>
            </a:r>
          </a:p>
          <a:p>
            <a:r>
              <a:rPr lang="en-US" sz="1200" dirty="0"/>
              <a:t>                                Optimism</a:t>
            </a:r>
          </a:p>
          <a:p>
            <a:r>
              <a:rPr lang="en-US" sz="1200" dirty="0"/>
              <a:t>                             Regain job</a:t>
            </a:r>
          </a:p>
          <a:p>
            <a:r>
              <a:rPr lang="en-US" sz="1200" dirty="0"/>
              <a:t>                           Face problems </a:t>
            </a:r>
          </a:p>
          <a:p>
            <a:r>
              <a:rPr lang="en-US" sz="1200" dirty="0"/>
              <a:t>                        Honesty</a:t>
            </a:r>
          </a:p>
          <a:p>
            <a:r>
              <a:rPr lang="en-US" sz="1200" dirty="0"/>
              <a:t>                    More relaxed</a:t>
            </a:r>
          </a:p>
          <a:p>
            <a:r>
              <a:rPr lang="en-US" sz="1200" dirty="0"/>
              <a:t>                Relationships improve</a:t>
            </a:r>
          </a:p>
          <a:p>
            <a:r>
              <a:rPr lang="en-US" sz="1200" dirty="0"/>
              <a:t>             Begin to develop trust</a:t>
            </a:r>
          </a:p>
          <a:p>
            <a:r>
              <a:rPr lang="en-US" sz="1200" dirty="0"/>
              <a:t>          Resolve legal issues</a:t>
            </a:r>
          </a:p>
          <a:p>
            <a:r>
              <a:rPr lang="en-US" sz="1200" dirty="0"/>
              <a:t>        Self respect returning</a:t>
            </a:r>
          </a:p>
          <a:p>
            <a:r>
              <a:rPr lang="en-US" sz="1200" dirty="0"/>
              <a:t>     Connect with sponsor/</a:t>
            </a:r>
          </a:p>
          <a:p>
            <a:r>
              <a:rPr lang="en-US" sz="1200" dirty="0"/>
              <a:t>             positive peer group</a:t>
            </a:r>
          </a:p>
          <a:p>
            <a:r>
              <a:rPr lang="en-US" sz="1200" dirty="0"/>
              <a:t>   Self examination</a:t>
            </a:r>
          </a:p>
          <a:p>
            <a:r>
              <a:rPr lang="en-US" sz="1200" dirty="0"/>
              <a:t>   Medical stabilization</a:t>
            </a:r>
          </a:p>
          <a:p>
            <a:r>
              <a:rPr lang="en-US" sz="1200" dirty="0"/>
              <a:t>  Thinking begins to clear</a:t>
            </a:r>
          </a:p>
          <a:p>
            <a:r>
              <a:rPr lang="en-US" sz="1200" dirty="0"/>
              <a:t>Desire for help</a:t>
            </a:r>
          </a:p>
        </p:txBody>
      </p:sp>
    </p:spTree>
  </p:cSld>
  <p:clrMapOvr>
    <a:masterClrMapping/>
  </p:clrMapOvr>
  <p:transition>
    <p:cover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sz="3200" dirty="0">
                <a:solidFill>
                  <a:schemeClr val="bg1"/>
                </a:solidFill>
              </a:rPr>
              <a:t>SBIRT</a:t>
            </a:r>
          </a:p>
        </p:txBody>
      </p:sp>
      <p:sp>
        <p:nvSpPr>
          <p:cNvPr id="3" name="Slide Number Placeholder 2"/>
          <p:cNvSpPr>
            <a:spLocks noGrp="1"/>
          </p:cNvSpPr>
          <p:nvPr>
            <p:ph type="sldNum" sz="quarter" idx="12"/>
          </p:nvPr>
        </p:nvSpPr>
        <p:spPr/>
        <p:txBody>
          <a:bodyPr/>
          <a:lstStyle/>
          <a:p>
            <a:pPr>
              <a:defRPr/>
            </a:pPr>
            <a:fld id="{2EE0B71A-A740-433B-8A89-F7B084BB5729}" type="slidenum">
              <a:rPr lang="en-US" smtClean="0">
                <a:solidFill>
                  <a:srgbClr val="000000"/>
                </a:solidFill>
              </a:rPr>
              <a:pPr>
                <a:defRPr/>
              </a:pPr>
              <a:t>9</a:t>
            </a:fld>
            <a:endParaRPr lang="en-US">
              <a:solidFill>
                <a:srgbClr val="000000"/>
              </a:solidFill>
            </a:endParaRPr>
          </a:p>
        </p:txBody>
      </p:sp>
      <p:sp>
        <p:nvSpPr>
          <p:cNvPr id="4" name="TextBox 3"/>
          <p:cNvSpPr txBox="1"/>
          <p:nvPr/>
        </p:nvSpPr>
        <p:spPr>
          <a:xfrm>
            <a:off x="838200" y="1295400"/>
            <a:ext cx="7848600" cy="4801314"/>
          </a:xfrm>
          <a:prstGeom prst="rect">
            <a:avLst/>
          </a:prstGeom>
          <a:noFill/>
        </p:spPr>
        <p:txBody>
          <a:bodyPr wrap="square" rtlCol="0">
            <a:spAutoFit/>
          </a:bodyPr>
          <a:lstStyle/>
          <a:p>
            <a:r>
              <a:rPr lang="en-US" dirty="0">
                <a:solidFill>
                  <a:srgbClr val="000000"/>
                </a:solidFill>
              </a:rPr>
              <a:t>Evidence Based Practice</a:t>
            </a:r>
          </a:p>
          <a:p>
            <a:endParaRPr lang="en-US" dirty="0">
              <a:solidFill>
                <a:srgbClr val="000000"/>
              </a:solidFill>
            </a:endParaRPr>
          </a:p>
          <a:p>
            <a:pPr marL="285750" indent="-285750">
              <a:buFont typeface="Arial" panose="020B0604020202020204" pitchFamily="34" charset="0"/>
              <a:buChar char="•"/>
            </a:pPr>
            <a:r>
              <a:rPr lang="en-US" sz="2400" dirty="0">
                <a:solidFill>
                  <a:srgbClr val="FF0000"/>
                </a:solidFill>
              </a:rPr>
              <a:t>S</a:t>
            </a:r>
            <a:r>
              <a:rPr lang="en-US" dirty="0">
                <a:solidFill>
                  <a:srgbClr val="000000"/>
                </a:solidFill>
              </a:rPr>
              <a:t>creening</a:t>
            </a:r>
          </a:p>
          <a:p>
            <a:pPr marL="1200150" lvl="2" indent="-285750">
              <a:buFont typeface="Arial" panose="020B0604020202020204" pitchFamily="34" charset="0"/>
              <a:buChar char="•"/>
            </a:pPr>
            <a:r>
              <a:rPr lang="en-US" sz="2400" dirty="0">
                <a:solidFill>
                  <a:srgbClr val="FF0000"/>
                </a:solidFill>
              </a:rPr>
              <a:t>B</a:t>
            </a:r>
            <a:r>
              <a:rPr lang="en-US" dirty="0">
                <a:solidFill>
                  <a:srgbClr val="000000"/>
                </a:solidFill>
              </a:rPr>
              <a:t>rief </a:t>
            </a:r>
            <a:r>
              <a:rPr lang="en-US" sz="2400" dirty="0">
                <a:solidFill>
                  <a:srgbClr val="FF0000"/>
                </a:solidFill>
              </a:rPr>
              <a:t>I</a:t>
            </a:r>
            <a:r>
              <a:rPr lang="en-US" dirty="0">
                <a:solidFill>
                  <a:srgbClr val="000000"/>
                </a:solidFill>
              </a:rPr>
              <a:t>ntervention</a:t>
            </a:r>
          </a:p>
          <a:p>
            <a:pPr marL="2114550" lvl="4" indent="-285750">
              <a:buFont typeface="Arial" panose="020B0604020202020204" pitchFamily="34" charset="0"/>
              <a:buChar char="•"/>
            </a:pPr>
            <a:r>
              <a:rPr lang="en-US" sz="2400" dirty="0">
                <a:solidFill>
                  <a:srgbClr val="FF0000"/>
                </a:solidFill>
              </a:rPr>
              <a:t>R</a:t>
            </a:r>
            <a:r>
              <a:rPr lang="en-US" dirty="0">
                <a:solidFill>
                  <a:srgbClr val="000000"/>
                </a:solidFill>
              </a:rPr>
              <a:t>eferral to </a:t>
            </a:r>
            <a:r>
              <a:rPr lang="en-US" sz="2400" dirty="0">
                <a:solidFill>
                  <a:srgbClr val="FF0000"/>
                </a:solidFill>
              </a:rPr>
              <a:t>T</a:t>
            </a:r>
            <a:r>
              <a:rPr lang="en-US" dirty="0">
                <a:solidFill>
                  <a:srgbClr val="000000"/>
                </a:solidFill>
              </a:rPr>
              <a:t>reatment</a:t>
            </a:r>
          </a:p>
          <a:p>
            <a:pPr marL="285750" indent="-285750">
              <a:buFont typeface="Arial" panose="020B0604020202020204" pitchFamily="34" charset="0"/>
              <a:buChar char="•"/>
            </a:pPr>
            <a:endParaRPr lang="en-US" dirty="0">
              <a:solidFill>
                <a:srgbClr val="000000"/>
              </a:solidFill>
            </a:endParaRPr>
          </a:p>
          <a:p>
            <a:pPr marL="285750" indent="-285750">
              <a:buFont typeface="Arial" panose="020B0604020202020204" pitchFamily="34" charset="0"/>
              <a:buChar char="•"/>
            </a:pPr>
            <a:r>
              <a:rPr lang="en-US" dirty="0">
                <a:solidFill>
                  <a:srgbClr val="000000"/>
                </a:solidFill>
              </a:rPr>
              <a:t>Often completed in medical settings such as primary care and emergency department</a:t>
            </a:r>
          </a:p>
          <a:p>
            <a:pPr marL="285750" indent="-285750">
              <a:buFont typeface="Arial" panose="020B0604020202020204" pitchFamily="34" charset="0"/>
              <a:buChar char="•"/>
            </a:pPr>
            <a:r>
              <a:rPr lang="en-US" dirty="0">
                <a:solidFill>
                  <a:srgbClr val="000000"/>
                </a:solidFill>
              </a:rPr>
              <a:t>In workplace settings this can occur at events such as Depression Awareness day, Gambling Awareness Week, or Recovery Month events.</a:t>
            </a:r>
          </a:p>
          <a:p>
            <a:pPr marL="285750" indent="-285750">
              <a:buFont typeface="Arial" panose="020B0604020202020204" pitchFamily="34" charset="0"/>
              <a:buChar char="•"/>
            </a:pPr>
            <a:endParaRPr lang="en-US" dirty="0">
              <a:solidFill>
                <a:srgbClr val="000000"/>
              </a:solidFill>
            </a:endParaRPr>
          </a:p>
          <a:p>
            <a:pPr marL="285750" indent="-285750">
              <a:buFont typeface="Arial" panose="020B0604020202020204" pitchFamily="34" charset="0"/>
              <a:buChar char="•"/>
            </a:pPr>
            <a:r>
              <a:rPr lang="en-US" dirty="0">
                <a:solidFill>
                  <a:srgbClr val="000000"/>
                </a:solidFill>
              </a:rPr>
              <a:t>In the context of Workers Compensation, this continuum can be expanded to include Completion of Treatment/Return to Work </a:t>
            </a:r>
          </a:p>
          <a:p>
            <a:pPr marL="285750" indent="-285750">
              <a:buFont typeface="Arial" panose="020B0604020202020204" pitchFamily="34" charset="0"/>
              <a:buChar char="•"/>
            </a:pPr>
            <a:r>
              <a:rPr lang="en-US" dirty="0">
                <a:solidFill>
                  <a:srgbClr val="000000"/>
                </a:solidFill>
              </a:rPr>
              <a:t>There are certain research based things to look for regarding successful completion </a:t>
            </a:r>
            <a:r>
              <a:rPr lang="en-US">
                <a:solidFill>
                  <a:srgbClr val="000000"/>
                </a:solidFill>
              </a:rPr>
              <a:t>of treatment.</a:t>
            </a:r>
            <a:endParaRPr lang="en-US" dirty="0">
              <a:solidFill>
                <a:srgbClr val="000000"/>
              </a:solidFill>
            </a:endParaRPr>
          </a:p>
        </p:txBody>
      </p:sp>
    </p:spTree>
    <p:extLst>
      <p:ext uri="{BB962C8B-B14F-4D97-AF65-F5344CB8AC3E}">
        <p14:creationId xmlns:p14="http://schemas.microsoft.com/office/powerpoint/2010/main" val="1173553193"/>
      </p:ext>
    </p:extLst>
  </p:cSld>
  <p:clrMapOvr>
    <a:masterClrMapping/>
  </p:clrMapOvr>
  <p:transition>
    <p:cover dir="rd"/>
  </p:transition>
</p:sld>
</file>

<file path=ppt/theme/theme1.xml><?xml version="1.0" encoding="utf-8"?>
<a:theme xmlns:a="http://schemas.openxmlformats.org/drawingml/2006/main" name="DDAP Theme Revised">
  <a:themeElements>
    <a:clrScheme name="DDAP Theme">
      <a:dk1>
        <a:srgbClr val="000000"/>
      </a:dk1>
      <a:lt1>
        <a:srgbClr val="FFFFFF"/>
      </a:lt1>
      <a:dk2>
        <a:srgbClr val="000000"/>
      </a:dk2>
      <a:lt2>
        <a:srgbClr val="808080"/>
      </a:lt2>
      <a:accent1>
        <a:srgbClr val="0070C0"/>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DAP Theme">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DAP Theme">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DAP theme">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DAP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efault Theme">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5053</TotalTime>
  <Words>2618</Words>
  <Application>Microsoft Office PowerPoint</Application>
  <PresentationFormat>On-screen Show (4:3)</PresentationFormat>
  <Paragraphs>556</Paragraphs>
  <Slides>33</Slides>
  <Notes>13</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33</vt:i4>
      </vt:variant>
    </vt:vector>
  </HeadingPairs>
  <TitlesOfParts>
    <vt:vector size="51" baseType="lpstr">
      <vt:lpstr>Arial</vt:lpstr>
      <vt:lpstr>AvantGarde Bk BT</vt:lpstr>
      <vt:lpstr>Calibri</vt:lpstr>
      <vt:lpstr>Constantia</vt:lpstr>
      <vt:lpstr>Courier New</vt:lpstr>
      <vt:lpstr>Franklin Gothic Medium</vt:lpstr>
      <vt:lpstr>Lucida Grande</vt:lpstr>
      <vt:lpstr>Times New Roman</vt:lpstr>
      <vt:lpstr>Verdana</vt:lpstr>
      <vt:lpstr>Wingdings</vt:lpstr>
      <vt:lpstr>ヒラギノ角ゴ ProN W3</vt:lpstr>
      <vt:lpstr>DDAP Theme Revised</vt:lpstr>
      <vt:lpstr>DDAP Theme</vt:lpstr>
      <vt:lpstr>2_DDAP Theme</vt:lpstr>
      <vt:lpstr>1_DDAP theme</vt:lpstr>
      <vt:lpstr>Default Design</vt:lpstr>
      <vt:lpstr>4_DDAP Theme</vt:lpstr>
      <vt:lpstr>Default Theme</vt:lpstr>
      <vt:lpstr> </vt:lpstr>
      <vt:lpstr>Why does one become addicted?</vt:lpstr>
      <vt:lpstr>Why does one become addicted?</vt:lpstr>
      <vt:lpstr>Overview of Substance and Drug Use</vt:lpstr>
      <vt:lpstr>Available NTPs and Overdose Deaths in Pennsylvania</vt:lpstr>
      <vt:lpstr>Naloxone and Act 139</vt:lpstr>
      <vt:lpstr>PowerPoint Presentation</vt:lpstr>
      <vt:lpstr>PowerPoint Presentation</vt:lpstr>
      <vt:lpstr>SBIRT</vt:lpstr>
      <vt:lpstr>Referral to Treatment</vt:lpstr>
      <vt:lpstr>Process for Treatment Referral </vt:lpstr>
      <vt:lpstr>What is the SCA?</vt:lpstr>
      <vt:lpstr>Treatment Assessment</vt:lpstr>
      <vt:lpstr>Treatment Works: But what is treatment?</vt:lpstr>
      <vt:lpstr>         Cognitive Therapy</vt:lpstr>
      <vt:lpstr>         Peer Supports</vt:lpstr>
      <vt:lpstr>Recovery Lessons Learned</vt:lpstr>
      <vt:lpstr>Recovery Lessons Learned</vt:lpstr>
      <vt:lpstr>PowerPoint Presentation</vt:lpstr>
      <vt:lpstr>Treatment Benefits</vt:lpstr>
      <vt:lpstr>PowerPoint Presentation</vt:lpstr>
      <vt:lpstr>PowerPoint Presentation</vt:lpstr>
      <vt:lpstr>PowerPoint Presentation</vt:lpstr>
      <vt:lpstr>PowerPoint Presentation</vt:lpstr>
      <vt:lpstr>PowerPoint Presentation</vt:lpstr>
      <vt:lpstr>PowerPoint Presentation</vt:lpstr>
      <vt:lpstr>Overview of Medications for Opiate Assisted Treatment</vt:lpstr>
      <vt:lpstr>Overview of Medications for Opiate Assisted Treatment</vt:lpstr>
      <vt:lpstr>PowerPoint Presentation</vt:lpstr>
      <vt:lpstr>Medication compliance</vt:lpstr>
      <vt:lpstr>Buprenorphine in Pennsylvania</vt:lpstr>
      <vt:lpstr>Action Steps</vt:lpstr>
      <vt:lpstr>Contact Information</vt:lpstr>
    </vt:vector>
  </TitlesOfParts>
  <Company>Gaudenzia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amontier</dc:creator>
  <cp:lastModifiedBy>Amanda Tekely</cp:lastModifiedBy>
  <cp:revision>286</cp:revision>
  <cp:lastPrinted>2016-03-21T12:05:30Z</cp:lastPrinted>
  <dcterms:created xsi:type="dcterms:W3CDTF">2004-03-03T20:18:31Z</dcterms:created>
  <dcterms:modified xsi:type="dcterms:W3CDTF">2016-10-20T20:31:50Z</dcterms:modified>
</cp:coreProperties>
</file>